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75" r:id="rId4"/>
  </p:sldMasterIdLst>
  <p:notesMasterIdLst>
    <p:notesMasterId r:id="rId25"/>
  </p:notesMasterIdLst>
  <p:sldIdLst>
    <p:sldId id="256" r:id="rId5"/>
    <p:sldId id="689" r:id="rId6"/>
    <p:sldId id="699" r:id="rId7"/>
    <p:sldId id="713" r:id="rId8"/>
    <p:sldId id="706" r:id="rId9"/>
    <p:sldId id="707" r:id="rId10"/>
    <p:sldId id="708" r:id="rId11"/>
    <p:sldId id="709" r:id="rId12"/>
    <p:sldId id="710" r:id="rId13"/>
    <p:sldId id="711" r:id="rId14"/>
    <p:sldId id="697" r:id="rId15"/>
    <p:sldId id="695" r:id="rId16"/>
    <p:sldId id="712" r:id="rId17"/>
    <p:sldId id="703" r:id="rId18"/>
    <p:sldId id="714" r:id="rId19"/>
    <p:sldId id="694" r:id="rId20"/>
    <p:sldId id="716" r:id="rId21"/>
    <p:sldId id="715" r:id="rId22"/>
    <p:sldId id="690" r:id="rId23"/>
    <p:sldId id="630" r:id="rId24"/>
  </p:sldIdLst>
  <p:sldSz cx="9144000" cy="5143500" type="screen16x9"/>
  <p:notesSz cx="6858000" cy="9144000"/>
  <p:embeddedFontLst>
    <p:embeddedFont>
      <p:font typeface="Aptos Narrow" panose="020B0004020202020204" pitchFamily="34" charset="0"/>
      <p:regular r:id="rId26"/>
      <p:bold r:id="rId27"/>
      <p:italic r:id="rId28"/>
      <p:boldItalic r:id="rId29"/>
    </p:embeddedFont>
    <p:embeddedFont>
      <p:font typeface="Arial Black" panose="020B0A04020102020204" pitchFamily="34" charset="0"/>
      <p:bold r:id="rId30"/>
    </p:embeddedFont>
    <p:embeddedFont>
      <p:font typeface="Brush Script MT" panose="03060802040406070304" pitchFamily="66" charset="0"/>
      <p:italic r:id="rId31"/>
    </p:embeddedFont>
    <p:embeddedFont>
      <p:font typeface="Wingdings 3" panose="05040102010807070707" pitchFamily="18" charset="2"/>
      <p:regular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62A666-0F77-3EBD-8416-D23ABFE26763}" name="Monica Pascatore" initials="MP" userId="S::mpascatore@CANNONDESIGN.COM::47897e4d-89ad-430c-93fb-1ff4fba757b8" providerId="AD"/>
  <p188:author id="{D0B66DB5-4E07-4D11-CA7B-D9F35961CD33}" name="Mooneyhan, Nicholas" initials="MN" userId="S::nmooneyhan@howardcountymd.gov::3ddb3c18-fbaa-41ae-8e8c-4d4801333b4c" providerId="AD"/>
  <p188:author id="{5E9202E9-CB9F-D43C-DF7C-FCB047FF0AB7}" name="awalvekar@howardcountymd.gov" initials="aw" userId="S::urn:spo:guest#awalvekar@howardcountymd.gov::"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Anna W" initials="HAW" lastIdx="0" clrIdx="0">
    <p:extLst>
      <p:ext uri="{19B8F6BF-5375-455C-9EA6-DF929625EA0E}">
        <p15:presenceInfo xmlns:p15="http://schemas.microsoft.com/office/powerpoint/2012/main" userId="S::ahunter@howardcountymd.gov::7656bec9-e9d4-4914-85d2-036a3ce778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8556"/>
    <a:srgbClr val="587B50"/>
    <a:srgbClr val="FFFFFF"/>
    <a:srgbClr val="2A2A2A"/>
    <a:srgbClr val="FCB93B"/>
    <a:srgbClr val="3E3B2B"/>
    <a:srgbClr val="372F46"/>
    <a:srgbClr val="7E7E7E"/>
    <a:srgbClr val="424242"/>
    <a:srgbClr val="86A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166516-E9A0-4371-9338-714A2D18BAF4}">
  <a:tblStyle styleId="{74166516-E9A0-4371-9338-714A2D18BA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3" autoAdjust="0"/>
  </p:normalViewPr>
  <p:slideViewPr>
    <p:cSldViewPr snapToGrid="0">
      <p:cViewPr varScale="1">
        <p:scale>
          <a:sx n="138" d="100"/>
          <a:sy n="138" d="100"/>
        </p:scale>
        <p:origin x="834" y="120"/>
      </p:cViewPr>
      <p:guideLst/>
    </p:cSldViewPr>
  </p:slideViewPr>
  <p:outlineViewPr>
    <p:cViewPr>
      <p:scale>
        <a:sx n="33" d="100"/>
        <a:sy n="33" d="100"/>
      </p:scale>
      <p:origin x="0" y="-125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58284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6bd56c9061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6bd56c9061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14657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779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C105-C0AB-3167-88CE-0C81E73F9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D9DA2-C6F5-C94F-27E8-D0E6635C69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F8E0481-90B9-11BA-002B-5A5D15DCF8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37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a:extLst>
            <a:ext uri="{FF2B5EF4-FFF2-40B4-BE49-F238E27FC236}">
              <a16:creationId xmlns:a16="http://schemas.microsoft.com/office/drawing/2014/main" id="{84E2B5D1-CDF5-EC0D-1FFF-EF026CF3573B}"/>
            </a:ext>
          </a:extLst>
        </p:cNvPr>
        <p:cNvGrpSpPr/>
        <p:nvPr/>
      </p:nvGrpSpPr>
      <p:grpSpPr>
        <a:xfrm>
          <a:off x="0" y="0"/>
          <a:ext cx="0" cy="0"/>
          <a:chOff x="0" y="0"/>
          <a:chExt cx="0" cy="0"/>
        </a:xfrm>
      </p:grpSpPr>
      <p:sp>
        <p:nvSpPr>
          <p:cNvPr id="664" name="Google Shape;664;g6b20e22304_0_60:notes">
            <a:extLst>
              <a:ext uri="{FF2B5EF4-FFF2-40B4-BE49-F238E27FC236}">
                <a16:creationId xmlns:a16="http://schemas.microsoft.com/office/drawing/2014/main" id="{28C06757-C8EC-2F4B-6709-9F58A41166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6b20e22304_0_60:notes">
            <a:extLst>
              <a:ext uri="{FF2B5EF4-FFF2-40B4-BE49-F238E27FC236}">
                <a16:creationId xmlns:a16="http://schemas.microsoft.com/office/drawing/2014/main" id="{A376BB99-A06D-4BCD-C31B-F661ECDA67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070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en-US"/>
              <a:t>Click to edit Master title style</a:t>
            </a:r>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7583471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en-US"/>
              <a:t>Click to edit Master title style</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428425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194475904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en-US"/>
              <a:t>Click to edit Master title style</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400349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403363387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en-US"/>
              <a:t>Click to edit Master title style</a:t>
            </a:r>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6221114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127443778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2963747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99"/>
        <p:cNvGrpSpPr/>
        <p:nvPr/>
      </p:nvGrpSpPr>
      <p:grpSpPr>
        <a:xfrm>
          <a:off x="0" y="0"/>
          <a:ext cx="0" cy="0"/>
          <a:chOff x="0" y="0"/>
          <a:chExt cx="0" cy="0"/>
        </a:xfrm>
      </p:grpSpPr>
      <p:sp>
        <p:nvSpPr>
          <p:cNvPr id="301" name="Google Shape;301;p14"/>
          <p:cNvSpPr txBox="1">
            <a:spLocks noGrp="1"/>
          </p:cNvSpPr>
          <p:nvPr>
            <p:ph type="title"/>
          </p:nvPr>
        </p:nvSpPr>
        <p:spPr>
          <a:xfrm>
            <a:off x="1354950" y="1846850"/>
            <a:ext cx="6534000" cy="144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6000" b="0"/>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extLst>
      <p:ext uri="{BB962C8B-B14F-4D97-AF65-F5344CB8AC3E}">
        <p14:creationId xmlns:p14="http://schemas.microsoft.com/office/powerpoint/2010/main" val="4096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p>
        </p:txBody>
      </p:sp>
      <p:sp>
        <p:nvSpPr>
          <p:cNvPr id="3" name="Content Placeholder 2"/>
          <p:cNvSpPr>
            <a:spLocks noGrp="1"/>
          </p:cNvSpPr>
          <p:nvPr>
            <p:ph idx="1"/>
          </p:nvPr>
        </p:nvSpPr>
        <p:spPr>
          <a:xfrm>
            <a:off x="1941909" y="1600200"/>
            <a:ext cx="6686550" cy="2833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1517886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6540100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41909" y="1600200"/>
            <a:ext cx="3235398" cy="28332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93060" y="1594666"/>
            <a:ext cx="3235398" cy="28332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278640906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1/20/2026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446628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4532831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25153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en-US"/>
              <a:t>Click to edit Master title style</a:t>
            </a:r>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80524716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8477444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0416" y="-589"/>
            <a:ext cx="1767506" cy="514052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1/20/2026</a:t>
            </a:fld>
            <a:endParaRPr lang="en-US"/>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99761078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Lst>
  <p:hf sldNum="0" hdr="0" ftr="0" dt="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3"/>
          <p:cNvSpPr txBox="1">
            <a:spLocks noGrp="1"/>
          </p:cNvSpPr>
          <p:nvPr>
            <p:ph type="title"/>
          </p:nvPr>
        </p:nvSpPr>
        <p:spPr>
          <a:xfrm>
            <a:off x="4534" y="-1422"/>
            <a:ext cx="9142490" cy="1845188"/>
          </a:xfrm>
          <a:prstGeom prst="rect">
            <a:avLst/>
          </a:prstGeom>
        </p:spPr>
        <p:txBody>
          <a:bodyPr spcFirstLastPara="1" vert="horz" wrap="square" lIns="91425" tIns="91425" rIns="91425" bIns="91425" rtlCol="0" anchor="ctr" anchorCtr="0">
            <a:noAutofit/>
          </a:bodyPr>
          <a:lstStyle/>
          <a:p>
            <a:r>
              <a:rPr lang="en-US" sz="2000" b="1" dirty="0">
                <a:solidFill>
                  <a:srgbClr val="262626"/>
                </a:solidFill>
                <a:cs typeface="Arial"/>
              </a:rPr>
              <a:t>Font Hill Wetlands Park</a:t>
            </a:r>
            <a:endParaRPr lang="en-US" sz="2000" b="1" dirty="0"/>
          </a:p>
          <a:p>
            <a:r>
              <a:rPr lang="en-US" sz="2000" b="1" dirty="0">
                <a:solidFill>
                  <a:srgbClr val="262626"/>
                </a:solidFill>
                <a:cs typeface="Arial"/>
              </a:rPr>
              <a:t>Bridge, Pathway &amp; Stream Bank Stabilization</a:t>
            </a:r>
            <a:br>
              <a:rPr lang="en-US" sz="2000" b="1" dirty="0">
                <a:solidFill>
                  <a:srgbClr val="262626"/>
                </a:solidFill>
                <a:cs typeface="Arial"/>
              </a:rPr>
            </a:br>
            <a:r>
              <a:rPr lang="en-US" sz="2000" b="1" dirty="0">
                <a:solidFill>
                  <a:srgbClr val="262626"/>
                </a:solidFill>
                <a:cs typeface="Arial"/>
              </a:rPr>
              <a:t>Project Informational Meeting</a:t>
            </a:r>
            <a:br>
              <a:rPr lang="en-US" sz="2000" b="1" dirty="0">
                <a:solidFill>
                  <a:srgbClr val="262626"/>
                </a:solidFill>
                <a:cs typeface="Arial"/>
              </a:rPr>
            </a:br>
            <a:r>
              <a:rPr lang="en-US" sz="2000" b="1" dirty="0">
                <a:solidFill>
                  <a:srgbClr val="FF0000"/>
                </a:solidFill>
                <a:cs typeface="Arial"/>
              </a:rPr>
              <a:t>January 2026 Project Updates</a:t>
            </a:r>
            <a:endParaRPr lang="en-US" sz="2000" b="1" dirty="0"/>
          </a:p>
        </p:txBody>
      </p:sp>
      <p:pic>
        <p:nvPicPr>
          <p:cNvPr id="7" name="Picture 6">
            <a:extLst>
              <a:ext uri="{FF2B5EF4-FFF2-40B4-BE49-F238E27FC236}">
                <a16:creationId xmlns:a16="http://schemas.microsoft.com/office/drawing/2014/main" id="{37E6C528-093A-4DCD-A150-BFEE4E68A9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24472" y="4252358"/>
            <a:ext cx="2003898" cy="704142"/>
          </a:xfrm>
          <a:prstGeom prst="rect">
            <a:avLst/>
          </a:prstGeom>
        </p:spPr>
      </p:pic>
      <p:pic>
        <p:nvPicPr>
          <p:cNvPr id="2" name="Picture 1">
            <a:extLst>
              <a:ext uri="{FF2B5EF4-FFF2-40B4-BE49-F238E27FC236}">
                <a16:creationId xmlns:a16="http://schemas.microsoft.com/office/drawing/2014/main" id="{4476EC84-537E-1E24-4B8B-F8B28A33CB4D}"/>
              </a:ext>
            </a:extLst>
          </p:cNvPr>
          <p:cNvPicPr>
            <a:picLocks noChangeAspect="1"/>
          </p:cNvPicPr>
          <p:nvPr/>
        </p:nvPicPr>
        <p:blipFill>
          <a:blip r:embed="rId4"/>
          <a:stretch>
            <a:fillRect/>
          </a:stretch>
        </p:blipFill>
        <p:spPr>
          <a:xfrm>
            <a:off x="2682647" y="1740015"/>
            <a:ext cx="3778705" cy="31194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E76CE-0C06-8069-7D52-D57E66FED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6BC743-3C2F-4A5C-17B5-C7FADF7B7A5E}"/>
              </a:ext>
            </a:extLst>
          </p:cNvPr>
          <p:cNvSpPr>
            <a:spLocks noGrp="1"/>
          </p:cNvSpPr>
          <p:nvPr>
            <p:ph type="title"/>
          </p:nvPr>
        </p:nvSpPr>
        <p:spPr>
          <a:xfrm>
            <a:off x="1482400" y="175464"/>
            <a:ext cx="8476196" cy="960668"/>
          </a:xfrm>
        </p:spPr>
        <p:txBody>
          <a:bodyPr>
            <a:noAutofit/>
          </a:bodyPr>
          <a:lstStyle/>
          <a:p>
            <a:r>
              <a:rPr lang="en-US" sz="2000" dirty="0"/>
              <a:t>Work Area 7 – Above of FRP Pedestrian Bridge</a:t>
            </a:r>
          </a:p>
        </p:txBody>
      </p:sp>
      <p:sp>
        <p:nvSpPr>
          <p:cNvPr id="3" name="Content Placeholder 2">
            <a:extLst>
              <a:ext uri="{FF2B5EF4-FFF2-40B4-BE49-F238E27FC236}">
                <a16:creationId xmlns:a16="http://schemas.microsoft.com/office/drawing/2014/main" id="{DAB10E27-BF62-9FF5-A211-1680EA1BB43C}"/>
              </a:ext>
            </a:extLst>
          </p:cNvPr>
          <p:cNvSpPr>
            <a:spLocks noGrp="1"/>
          </p:cNvSpPr>
          <p:nvPr>
            <p:ph idx="1"/>
          </p:nvPr>
        </p:nvSpPr>
        <p:spPr>
          <a:xfrm>
            <a:off x="1482400" y="3426159"/>
            <a:ext cx="5386400" cy="1657041"/>
          </a:xfrm>
        </p:spPr>
        <p:txBody>
          <a:bodyPr vert="horz" lIns="91440" tIns="45720" rIns="91440" bIns="45720" rtlCol="0" anchor="t">
            <a:normAutofit fontScale="85000" lnSpcReduction="10000"/>
          </a:bodyPr>
          <a:lstStyle/>
          <a:p>
            <a:r>
              <a:rPr lang="en-US" sz="1400" dirty="0">
                <a:cs typeface="Arial"/>
              </a:rPr>
              <a:t>Realign channel</a:t>
            </a:r>
          </a:p>
          <a:p>
            <a:r>
              <a:rPr lang="en-US" sz="1400" dirty="0">
                <a:cs typeface="Arial"/>
              </a:rPr>
              <a:t>Install rock j-hook and rock cross vane</a:t>
            </a:r>
          </a:p>
          <a:p>
            <a:r>
              <a:rPr lang="en-US" sz="1400" dirty="0">
                <a:cs typeface="Arial"/>
              </a:rPr>
              <a:t>Grade and stabilize left bank, install toe wood along right bank</a:t>
            </a:r>
          </a:p>
          <a:p>
            <a:r>
              <a:rPr lang="en-US" sz="1400" dirty="0">
                <a:cs typeface="Arial"/>
              </a:rPr>
              <a:t>Eliminate erosion of bridge abutments, improve channel geometry and sediment transport, prevent future channel migration</a:t>
            </a:r>
          </a:p>
          <a:p>
            <a:r>
              <a:rPr lang="en-US" sz="1400" dirty="0">
                <a:cs typeface="Arial"/>
              </a:rPr>
              <a:t>If work is not completed – erosion will continue, likely cause additional tree falls and potentially impact bridge abutments and park path</a:t>
            </a:r>
          </a:p>
        </p:txBody>
      </p:sp>
      <p:pic>
        <p:nvPicPr>
          <p:cNvPr id="4" name="Picture 3">
            <a:extLst>
              <a:ext uri="{FF2B5EF4-FFF2-40B4-BE49-F238E27FC236}">
                <a16:creationId xmlns:a16="http://schemas.microsoft.com/office/drawing/2014/main" id="{222090AE-548B-93AC-FF15-95A0A22614D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pic>
        <p:nvPicPr>
          <p:cNvPr id="6" name="Picture 5">
            <a:extLst>
              <a:ext uri="{FF2B5EF4-FFF2-40B4-BE49-F238E27FC236}">
                <a16:creationId xmlns:a16="http://schemas.microsoft.com/office/drawing/2014/main" id="{CEC8ECC5-4284-FDFB-1F9F-77B49D2C9B68}"/>
              </a:ext>
            </a:extLst>
          </p:cNvPr>
          <p:cNvPicPr>
            <a:picLocks noChangeAspect="1"/>
          </p:cNvPicPr>
          <p:nvPr/>
        </p:nvPicPr>
        <p:blipFill>
          <a:blip r:embed="rId3"/>
          <a:stretch>
            <a:fillRect/>
          </a:stretch>
        </p:blipFill>
        <p:spPr>
          <a:xfrm>
            <a:off x="1482400" y="655798"/>
            <a:ext cx="3590392" cy="2689744"/>
          </a:xfrm>
          <a:prstGeom prst="rect">
            <a:avLst/>
          </a:prstGeom>
        </p:spPr>
      </p:pic>
      <p:pic>
        <p:nvPicPr>
          <p:cNvPr id="8" name="Picture 7">
            <a:extLst>
              <a:ext uri="{FF2B5EF4-FFF2-40B4-BE49-F238E27FC236}">
                <a16:creationId xmlns:a16="http://schemas.microsoft.com/office/drawing/2014/main" id="{F6A85C42-1FDF-C157-B47D-5777C11DBECB}"/>
              </a:ext>
            </a:extLst>
          </p:cNvPr>
          <p:cNvPicPr>
            <a:picLocks noChangeAspect="1"/>
          </p:cNvPicPr>
          <p:nvPr/>
        </p:nvPicPr>
        <p:blipFill>
          <a:blip r:embed="rId4"/>
          <a:stretch>
            <a:fillRect/>
          </a:stretch>
        </p:blipFill>
        <p:spPr>
          <a:xfrm>
            <a:off x="5202065" y="655798"/>
            <a:ext cx="3726305" cy="2689744"/>
          </a:xfrm>
          <a:prstGeom prst="rect">
            <a:avLst/>
          </a:prstGeom>
        </p:spPr>
      </p:pic>
    </p:spTree>
    <p:extLst>
      <p:ext uri="{BB962C8B-B14F-4D97-AF65-F5344CB8AC3E}">
        <p14:creationId xmlns:p14="http://schemas.microsoft.com/office/powerpoint/2010/main" val="4213780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0A87-F6B3-00D8-098B-5A22B1E7FC30}"/>
              </a:ext>
            </a:extLst>
          </p:cNvPr>
          <p:cNvSpPr>
            <a:spLocks noGrp="1"/>
          </p:cNvSpPr>
          <p:nvPr>
            <p:ph type="title"/>
          </p:nvPr>
        </p:nvSpPr>
        <p:spPr>
          <a:xfrm>
            <a:off x="1075982" y="120975"/>
            <a:ext cx="8155809" cy="960668"/>
          </a:xfrm>
        </p:spPr>
        <p:txBody>
          <a:bodyPr>
            <a:noAutofit/>
          </a:bodyPr>
          <a:lstStyle/>
          <a:p>
            <a:r>
              <a:rPr lang="en-US" sz="3200" dirty="0"/>
              <a:t>Proposed Bridge/Pathway/Streambank Stabilization Project</a:t>
            </a:r>
            <a:endParaRPr lang="en-US" sz="3200" dirty="0">
              <a:solidFill>
                <a:srgbClr val="FF0000"/>
              </a:solidFill>
            </a:endParaRPr>
          </a:p>
        </p:txBody>
      </p:sp>
      <p:sp>
        <p:nvSpPr>
          <p:cNvPr id="3" name="Content Placeholder 2">
            <a:extLst>
              <a:ext uri="{FF2B5EF4-FFF2-40B4-BE49-F238E27FC236}">
                <a16:creationId xmlns:a16="http://schemas.microsoft.com/office/drawing/2014/main" id="{7F4C2178-72DA-262A-6DC9-113D28D0A765}"/>
              </a:ext>
            </a:extLst>
          </p:cNvPr>
          <p:cNvSpPr>
            <a:spLocks noGrp="1"/>
          </p:cNvSpPr>
          <p:nvPr>
            <p:ph idx="1"/>
          </p:nvPr>
        </p:nvSpPr>
        <p:spPr>
          <a:xfrm>
            <a:off x="1001485" y="1719943"/>
            <a:ext cx="8230305" cy="2374303"/>
          </a:xfrm>
        </p:spPr>
        <p:txBody>
          <a:bodyPr vert="horz" lIns="91440" tIns="45720" rIns="91440" bIns="45720" rtlCol="0" anchor="t">
            <a:noAutofit/>
          </a:bodyPr>
          <a:lstStyle/>
          <a:p>
            <a:r>
              <a:rPr lang="en-US" sz="1400" dirty="0">
                <a:cs typeface="Arial"/>
              </a:rPr>
              <a:t>Access – utilizing existing park pathways and open areas</a:t>
            </a:r>
          </a:p>
          <a:p>
            <a:r>
              <a:rPr lang="en-US" sz="1400" dirty="0">
                <a:cs typeface="Arial"/>
              </a:rPr>
              <a:t>Mulch access road and timber mats installed to prevent damage</a:t>
            </a:r>
          </a:p>
          <a:p>
            <a:r>
              <a:rPr lang="en-US" sz="1400" dirty="0">
                <a:cs typeface="Arial"/>
              </a:rPr>
              <a:t>Stockpile areas – utilizing existing open spaces within park</a:t>
            </a:r>
          </a:p>
          <a:p>
            <a:r>
              <a:rPr lang="en-US" sz="1400" dirty="0">
                <a:cs typeface="Arial"/>
              </a:rPr>
              <a:t>Only major material import is rock</a:t>
            </a:r>
          </a:p>
          <a:p>
            <a:r>
              <a:rPr lang="en-US" sz="1400" dirty="0">
                <a:cs typeface="Arial"/>
              </a:rPr>
              <a:t>Erosion and Sediment Control – installed per MDE, Howard County SCD Standards</a:t>
            </a:r>
          </a:p>
          <a:p>
            <a:pPr marL="0" indent="0">
              <a:buNone/>
            </a:pPr>
            <a:r>
              <a:rPr lang="en-US" sz="1800" dirty="0">
                <a:cs typeface="Arial"/>
              </a:rPr>
              <a:t>              </a:t>
            </a:r>
          </a:p>
        </p:txBody>
      </p:sp>
      <p:pic>
        <p:nvPicPr>
          <p:cNvPr id="4" name="Picture 3">
            <a:extLst>
              <a:ext uri="{FF2B5EF4-FFF2-40B4-BE49-F238E27FC236}">
                <a16:creationId xmlns:a16="http://schemas.microsoft.com/office/drawing/2014/main" id="{DE45F6B6-930E-F70B-BB81-48C80D57B9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spTree>
    <p:extLst>
      <p:ext uri="{BB962C8B-B14F-4D97-AF65-F5344CB8AC3E}">
        <p14:creationId xmlns:p14="http://schemas.microsoft.com/office/powerpoint/2010/main" val="46122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22A9D-7DD7-8B6D-435B-D4641EE07901}"/>
              </a:ext>
            </a:extLst>
          </p:cNvPr>
          <p:cNvSpPr>
            <a:spLocks noGrp="1"/>
          </p:cNvSpPr>
          <p:nvPr>
            <p:ph type="title"/>
          </p:nvPr>
        </p:nvSpPr>
        <p:spPr>
          <a:xfrm>
            <a:off x="1244666" y="401059"/>
            <a:ext cx="7480401" cy="960668"/>
          </a:xfrm>
        </p:spPr>
        <p:txBody>
          <a:bodyPr vert="horz" lIns="91440" tIns="45720" rIns="91440" bIns="45720" rtlCol="0" anchor="t">
            <a:noAutofit/>
          </a:bodyPr>
          <a:lstStyle/>
          <a:p>
            <a:r>
              <a:rPr lang="en-US" sz="3200" dirty="0"/>
              <a:t>Tree Survey &amp; Tree Impacts</a:t>
            </a:r>
            <a:endParaRPr lang="en-US" sz="3200" dirty="0">
              <a:solidFill>
                <a:srgbClr val="FF0000"/>
              </a:solidFill>
            </a:endParaRPr>
          </a:p>
        </p:txBody>
      </p:sp>
      <p:sp>
        <p:nvSpPr>
          <p:cNvPr id="3" name="Content Placeholder 2">
            <a:extLst>
              <a:ext uri="{FF2B5EF4-FFF2-40B4-BE49-F238E27FC236}">
                <a16:creationId xmlns:a16="http://schemas.microsoft.com/office/drawing/2014/main" id="{7E4A7257-563D-8595-74BF-5ED158C737B8}"/>
              </a:ext>
            </a:extLst>
          </p:cNvPr>
          <p:cNvSpPr>
            <a:spLocks noGrp="1"/>
          </p:cNvSpPr>
          <p:nvPr>
            <p:ph idx="1"/>
          </p:nvPr>
        </p:nvSpPr>
        <p:spPr>
          <a:xfrm>
            <a:off x="1041365" y="693932"/>
            <a:ext cx="7887005" cy="2833217"/>
          </a:xfrm>
        </p:spPr>
        <p:txBody>
          <a:bodyPr vert="horz" lIns="91440" tIns="45720" rIns="91440" bIns="45720" rtlCol="0" anchor="t">
            <a:noAutofit/>
          </a:bodyPr>
          <a:lstStyle/>
          <a:p>
            <a:pPr marL="0" indent="0">
              <a:buNone/>
            </a:pPr>
            <a:endParaRPr lang="en-US" sz="1800" dirty="0">
              <a:cs typeface="Arial"/>
            </a:endParaRPr>
          </a:p>
          <a:p>
            <a:r>
              <a:rPr lang="en-US" sz="1400" dirty="0">
                <a:cs typeface="Arial"/>
              </a:rPr>
              <a:t>Existing Tree Survey – GPS survey of all trees &gt;6” diameter within proposed limit of disturbance, identified species and trunk diameter</a:t>
            </a:r>
          </a:p>
          <a:p>
            <a:r>
              <a:rPr lang="en-US" sz="1400" dirty="0">
                <a:cs typeface="Arial"/>
              </a:rPr>
              <a:t>Initial Concept Design – proposed removal of 78 trees</a:t>
            </a:r>
          </a:p>
          <a:p>
            <a:r>
              <a:rPr lang="en-US" sz="1400" dirty="0">
                <a:cs typeface="Arial"/>
              </a:rPr>
              <a:t>Final Design – proposes removal of 8 trees</a:t>
            </a:r>
          </a:p>
          <a:p>
            <a:pPr lvl="1"/>
            <a:r>
              <a:rPr lang="en-US" sz="1250" dirty="0">
                <a:solidFill>
                  <a:srgbClr val="FF0000"/>
                </a:solidFill>
                <a:cs typeface="Arial"/>
              </a:rPr>
              <a:t>Project Scope Updates: Proposes removal of 5 trees</a:t>
            </a:r>
          </a:p>
          <a:p>
            <a:pPr lvl="1"/>
            <a:r>
              <a:rPr lang="en-US" sz="1400" dirty="0">
                <a:cs typeface="Arial"/>
              </a:rPr>
              <a:t>6 Boxelder, 7-14” diameter</a:t>
            </a:r>
          </a:p>
          <a:p>
            <a:pPr lvl="2"/>
            <a:r>
              <a:rPr lang="en-US" sz="1250" dirty="0">
                <a:solidFill>
                  <a:srgbClr val="FF0000"/>
                </a:solidFill>
                <a:cs typeface="Arial"/>
              </a:rPr>
              <a:t>Project Scope Updates: 4 Boxelder (7”, 10”, 13”, 14” diameter)</a:t>
            </a:r>
          </a:p>
          <a:p>
            <a:pPr lvl="1"/>
            <a:r>
              <a:rPr lang="en-US" sz="1550" dirty="0">
                <a:cs typeface="Arial"/>
              </a:rPr>
              <a:t>1 Black Walnut (10” diameter) &amp; 1 Black Cherry (9” diameter)</a:t>
            </a:r>
          </a:p>
          <a:p>
            <a:pPr lvl="2"/>
            <a:r>
              <a:rPr lang="en-US" sz="1250" dirty="0">
                <a:solidFill>
                  <a:srgbClr val="FF0000"/>
                </a:solidFill>
                <a:cs typeface="Arial"/>
              </a:rPr>
              <a:t>Project Scope Updates: 1 Black Walnut, 10” diameter</a:t>
            </a:r>
          </a:p>
          <a:p>
            <a:pPr lvl="1"/>
            <a:r>
              <a:rPr lang="en-US" sz="1400" dirty="0">
                <a:cs typeface="Arial"/>
              </a:rPr>
              <a:t>No specimen trees (30” diameter or greater) to be removed as part of project</a:t>
            </a:r>
          </a:p>
          <a:p>
            <a:r>
              <a:rPr lang="en-US" sz="1400" dirty="0">
                <a:cs typeface="Arial"/>
              </a:rPr>
              <a:t>Trees proposed for removal will be saved during construction if possible</a:t>
            </a:r>
          </a:p>
        </p:txBody>
      </p:sp>
      <p:pic>
        <p:nvPicPr>
          <p:cNvPr id="4" name="Picture 3">
            <a:extLst>
              <a:ext uri="{FF2B5EF4-FFF2-40B4-BE49-F238E27FC236}">
                <a16:creationId xmlns:a16="http://schemas.microsoft.com/office/drawing/2014/main" id="{A47A8160-7CAF-220F-8C15-97790335D7C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spTree>
    <p:extLst>
      <p:ext uri="{BB962C8B-B14F-4D97-AF65-F5344CB8AC3E}">
        <p14:creationId xmlns:p14="http://schemas.microsoft.com/office/powerpoint/2010/main" val="1321967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12FB5-9CE1-1C0F-6363-D8EC55251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7DCFB-C8E7-5801-9EE6-7C8E56814FA1}"/>
              </a:ext>
            </a:extLst>
          </p:cNvPr>
          <p:cNvSpPr>
            <a:spLocks noGrp="1"/>
          </p:cNvSpPr>
          <p:nvPr>
            <p:ph type="title"/>
          </p:nvPr>
        </p:nvSpPr>
        <p:spPr>
          <a:xfrm>
            <a:off x="1243308" y="113059"/>
            <a:ext cx="7480401" cy="960668"/>
          </a:xfrm>
        </p:spPr>
        <p:txBody>
          <a:bodyPr vert="horz" lIns="91440" tIns="45720" rIns="91440" bIns="45720" rtlCol="0" anchor="t">
            <a:noAutofit/>
          </a:bodyPr>
          <a:lstStyle/>
          <a:p>
            <a:r>
              <a:rPr lang="en-US" sz="3200" dirty="0"/>
              <a:t>New Plantings</a:t>
            </a:r>
            <a:endParaRPr lang="en-US" sz="3200" dirty="0">
              <a:solidFill>
                <a:srgbClr val="FF0000"/>
              </a:solidFill>
            </a:endParaRPr>
          </a:p>
        </p:txBody>
      </p:sp>
      <p:sp>
        <p:nvSpPr>
          <p:cNvPr id="3" name="Content Placeholder 2">
            <a:extLst>
              <a:ext uri="{FF2B5EF4-FFF2-40B4-BE49-F238E27FC236}">
                <a16:creationId xmlns:a16="http://schemas.microsoft.com/office/drawing/2014/main" id="{BFFFD0FD-171B-52CB-80BC-AA07206E75B2}"/>
              </a:ext>
            </a:extLst>
          </p:cNvPr>
          <p:cNvSpPr>
            <a:spLocks noGrp="1"/>
          </p:cNvSpPr>
          <p:nvPr>
            <p:ph idx="1"/>
          </p:nvPr>
        </p:nvSpPr>
        <p:spPr>
          <a:xfrm>
            <a:off x="970873" y="558673"/>
            <a:ext cx="3881927" cy="4397827"/>
          </a:xfrm>
        </p:spPr>
        <p:txBody>
          <a:bodyPr vert="horz" lIns="91440" tIns="45720" rIns="91440" bIns="45720" rtlCol="0" anchor="t">
            <a:noAutofit/>
          </a:bodyPr>
          <a:lstStyle/>
          <a:p>
            <a:pPr marL="0" indent="0">
              <a:buNone/>
            </a:pPr>
            <a:endParaRPr lang="en-US" sz="1400" dirty="0">
              <a:cs typeface="Arial"/>
            </a:endParaRPr>
          </a:p>
          <a:p>
            <a:r>
              <a:rPr lang="en-US" sz="1200" dirty="0">
                <a:cs typeface="Arial"/>
              </a:rPr>
              <a:t>Native species locally grown in Ecotone’s native nursery</a:t>
            </a:r>
          </a:p>
          <a:p>
            <a:r>
              <a:rPr lang="en-US" sz="1200" dirty="0">
                <a:cs typeface="Arial"/>
              </a:rPr>
              <a:t>24 canopy trees, 186 shrubs</a:t>
            </a:r>
          </a:p>
          <a:p>
            <a:r>
              <a:rPr lang="en-US" sz="1200" dirty="0">
                <a:cs typeface="Arial"/>
              </a:rPr>
              <a:t>Exceeds MDE/County planting permit requirements based on impacted areas</a:t>
            </a:r>
          </a:p>
          <a:p>
            <a:pPr lvl="1"/>
            <a:r>
              <a:rPr lang="en-US" dirty="0">
                <a:cs typeface="Arial"/>
              </a:rPr>
              <a:t>Required planting is 1:1 replacement for any trees removed</a:t>
            </a:r>
          </a:p>
          <a:p>
            <a:pPr lvl="2"/>
            <a:r>
              <a:rPr lang="en-US" dirty="0">
                <a:cs typeface="Arial"/>
              </a:rPr>
              <a:t>Current scope would require 5 trees, no shrubs</a:t>
            </a:r>
          </a:p>
          <a:p>
            <a:pPr lvl="1"/>
            <a:r>
              <a:rPr lang="en-US" dirty="0">
                <a:cs typeface="Arial"/>
              </a:rPr>
              <a:t>Planting plan exceeds requirements in order to provide ecological uplift &amp; stability to floodplain &amp; forest areas</a:t>
            </a:r>
          </a:p>
          <a:p>
            <a:r>
              <a:rPr lang="en-US" sz="1200" dirty="0">
                <a:cs typeface="Arial"/>
              </a:rPr>
              <a:t>Native seed mixes throughout disturbed areas</a:t>
            </a:r>
          </a:p>
          <a:p>
            <a:r>
              <a:rPr lang="en-US" sz="1200" dirty="0">
                <a:effectLst/>
                <a:ea typeface="Aptos" panose="020B0004020202020204" pitchFamily="34" charset="0"/>
                <a:cs typeface="Aptos" panose="020B0004020202020204" pitchFamily="34" charset="0"/>
              </a:rPr>
              <a:t>All proposed landscaping will have a minimum 12-month warranty, and the stream will be monitored for a minimum of 3 years post-construction. </a:t>
            </a:r>
            <a:endParaRPr lang="en-US" sz="1200" dirty="0">
              <a:cs typeface="Arial"/>
            </a:endParaRPr>
          </a:p>
        </p:txBody>
      </p:sp>
      <p:pic>
        <p:nvPicPr>
          <p:cNvPr id="4" name="Picture 3">
            <a:extLst>
              <a:ext uri="{FF2B5EF4-FFF2-40B4-BE49-F238E27FC236}">
                <a16:creationId xmlns:a16="http://schemas.microsoft.com/office/drawing/2014/main" id="{32892F0B-317B-34B1-3E6B-306C6BEC5C6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pic>
        <p:nvPicPr>
          <p:cNvPr id="6" name="Picture 5">
            <a:extLst>
              <a:ext uri="{FF2B5EF4-FFF2-40B4-BE49-F238E27FC236}">
                <a16:creationId xmlns:a16="http://schemas.microsoft.com/office/drawing/2014/main" id="{58EE14C2-A286-FBD4-52B5-3C9007F52FF9}"/>
              </a:ext>
            </a:extLst>
          </p:cNvPr>
          <p:cNvPicPr>
            <a:picLocks noChangeAspect="1"/>
          </p:cNvPicPr>
          <p:nvPr/>
        </p:nvPicPr>
        <p:blipFill>
          <a:blip r:embed="rId3"/>
          <a:stretch>
            <a:fillRect/>
          </a:stretch>
        </p:blipFill>
        <p:spPr>
          <a:xfrm>
            <a:off x="4814961" y="1073728"/>
            <a:ext cx="4257269" cy="2159072"/>
          </a:xfrm>
          <a:prstGeom prst="rect">
            <a:avLst/>
          </a:prstGeom>
        </p:spPr>
      </p:pic>
    </p:spTree>
    <p:extLst>
      <p:ext uri="{BB962C8B-B14F-4D97-AF65-F5344CB8AC3E}">
        <p14:creationId xmlns:p14="http://schemas.microsoft.com/office/powerpoint/2010/main" val="614820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A7E6-9F35-65E9-7F61-18D4BE8EC480}"/>
              </a:ext>
            </a:extLst>
          </p:cNvPr>
          <p:cNvSpPr>
            <a:spLocks noGrp="1"/>
          </p:cNvSpPr>
          <p:nvPr>
            <p:ph type="title"/>
          </p:nvPr>
        </p:nvSpPr>
        <p:spPr>
          <a:xfrm>
            <a:off x="1144594" y="71842"/>
            <a:ext cx="6851405" cy="541568"/>
          </a:xfrm>
        </p:spPr>
        <p:txBody>
          <a:bodyPr>
            <a:noAutofit/>
          </a:bodyPr>
          <a:lstStyle/>
          <a:p>
            <a:pPr algn="ctr"/>
            <a:r>
              <a:rPr lang="en-US" sz="3200" dirty="0"/>
              <a:t>Landscape Plan</a:t>
            </a:r>
          </a:p>
        </p:txBody>
      </p:sp>
      <p:pic>
        <p:nvPicPr>
          <p:cNvPr id="3" name="Picture 2">
            <a:extLst>
              <a:ext uri="{FF2B5EF4-FFF2-40B4-BE49-F238E27FC236}">
                <a16:creationId xmlns:a16="http://schemas.microsoft.com/office/drawing/2014/main" id="{39C55890-DB94-4608-EC53-AE9698AE2026}"/>
              </a:ext>
            </a:extLst>
          </p:cNvPr>
          <p:cNvPicPr>
            <a:picLocks noChangeAspect="1"/>
          </p:cNvPicPr>
          <p:nvPr/>
        </p:nvPicPr>
        <p:blipFill>
          <a:blip r:embed="rId2"/>
          <a:stretch>
            <a:fillRect/>
          </a:stretch>
        </p:blipFill>
        <p:spPr>
          <a:xfrm>
            <a:off x="1486504" y="631597"/>
            <a:ext cx="6851405" cy="4534468"/>
          </a:xfrm>
          <a:prstGeom prst="rect">
            <a:avLst/>
          </a:prstGeom>
        </p:spPr>
      </p:pic>
    </p:spTree>
    <p:extLst>
      <p:ext uri="{BB962C8B-B14F-4D97-AF65-F5344CB8AC3E}">
        <p14:creationId xmlns:p14="http://schemas.microsoft.com/office/powerpoint/2010/main" val="3896684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B40E-31FB-C0F0-87A7-C4F7332895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C7E12-221A-B7A7-8AC3-FC3EFB8B9DC2}"/>
              </a:ext>
            </a:extLst>
          </p:cNvPr>
          <p:cNvSpPr>
            <a:spLocks noGrp="1"/>
          </p:cNvSpPr>
          <p:nvPr>
            <p:ph type="title"/>
          </p:nvPr>
        </p:nvSpPr>
        <p:spPr>
          <a:xfrm>
            <a:off x="1244666" y="401059"/>
            <a:ext cx="7480401" cy="960668"/>
          </a:xfrm>
        </p:spPr>
        <p:txBody>
          <a:bodyPr vert="horz" lIns="91440" tIns="45720" rIns="91440" bIns="45720" rtlCol="0" anchor="t">
            <a:noAutofit/>
          </a:bodyPr>
          <a:lstStyle/>
          <a:p>
            <a:r>
              <a:rPr lang="en-US" sz="3200" dirty="0">
                <a:solidFill>
                  <a:srgbClr val="FF0000"/>
                </a:solidFill>
              </a:rPr>
              <a:t>Summary of Project Updates</a:t>
            </a:r>
          </a:p>
        </p:txBody>
      </p:sp>
      <p:sp>
        <p:nvSpPr>
          <p:cNvPr id="3" name="Content Placeholder 2">
            <a:extLst>
              <a:ext uri="{FF2B5EF4-FFF2-40B4-BE49-F238E27FC236}">
                <a16:creationId xmlns:a16="http://schemas.microsoft.com/office/drawing/2014/main" id="{143F36AB-2381-46BE-45A0-5E2BFD5E1878}"/>
              </a:ext>
            </a:extLst>
          </p:cNvPr>
          <p:cNvSpPr>
            <a:spLocks noGrp="1"/>
          </p:cNvSpPr>
          <p:nvPr>
            <p:ph idx="1"/>
          </p:nvPr>
        </p:nvSpPr>
        <p:spPr>
          <a:xfrm>
            <a:off x="1041365" y="655747"/>
            <a:ext cx="7887005" cy="1623326"/>
          </a:xfrm>
        </p:spPr>
        <p:txBody>
          <a:bodyPr vert="horz" lIns="91440" tIns="45720" rIns="91440" bIns="45720" rtlCol="0" anchor="t">
            <a:noAutofit/>
          </a:bodyPr>
          <a:lstStyle/>
          <a:p>
            <a:pPr marL="0" indent="0">
              <a:buNone/>
            </a:pPr>
            <a:endParaRPr lang="en-US" sz="1800" dirty="0">
              <a:solidFill>
                <a:srgbClr val="FF0000"/>
              </a:solidFill>
              <a:cs typeface="Arial"/>
            </a:endParaRPr>
          </a:p>
          <a:p>
            <a:r>
              <a:rPr lang="en-US" sz="1400" dirty="0">
                <a:solidFill>
                  <a:srgbClr val="FF0000"/>
                </a:solidFill>
                <a:cs typeface="Arial"/>
              </a:rPr>
              <a:t>Tree impacts of trees &gt;6” diameter lowered from 8 trees to 5 trees</a:t>
            </a:r>
          </a:p>
          <a:p>
            <a:r>
              <a:rPr lang="en-US" sz="1400" dirty="0">
                <a:solidFill>
                  <a:srgbClr val="FF0000"/>
                </a:solidFill>
                <a:cs typeface="Arial"/>
              </a:rPr>
              <a:t>Elimination of Work Areas 1 &amp; 4</a:t>
            </a:r>
          </a:p>
          <a:p>
            <a:pPr lvl="1"/>
            <a:r>
              <a:rPr lang="en-US" sz="1250" dirty="0">
                <a:solidFill>
                  <a:srgbClr val="FF0000"/>
                </a:solidFill>
                <a:cs typeface="Arial"/>
              </a:rPr>
              <a:t>Stream Grading Clearing area lowered by 8,000 SF</a:t>
            </a:r>
          </a:p>
          <a:p>
            <a:pPr lvl="1"/>
            <a:r>
              <a:rPr lang="en-US" sz="1250" dirty="0">
                <a:solidFill>
                  <a:srgbClr val="FF0000"/>
                </a:solidFill>
                <a:cs typeface="Arial"/>
              </a:rPr>
              <a:t>Access Impact area lowered by 2,600 SF</a:t>
            </a:r>
          </a:p>
          <a:p>
            <a:endParaRPr lang="en-US" sz="1400" dirty="0">
              <a:solidFill>
                <a:srgbClr val="FF0000"/>
              </a:solidFill>
              <a:cs typeface="Arial"/>
            </a:endParaRPr>
          </a:p>
        </p:txBody>
      </p:sp>
      <p:pic>
        <p:nvPicPr>
          <p:cNvPr id="4" name="Picture 3">
            <a:extLst>
              <a:ext uri="{FF2B5EF4-FFF2-40B4-BE49-F238E27FC236}">
                <a16:creationId xmlns:a16="http://schemas.microsoft.com/office/drawing/2014/main" id="{813D5EAB-77BD-6D31-DD7B-366E40EE8B0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graphicFrame>
        <p:nvGraphicFramePr>
          <p:cNvPr id="6" name="Table 5">
            <a:extLst>
              <a:ext uri="{FF2B5EF4-FFF2-40B4-BE49-F238E27FC236}">
                <a16:creationId xmlns:a16="http://schemas.microsoft.com/office/drawing/2014/main" id="{57A3F4A9-81C5-2A17-8768-523075635042}"/>
              </a:ext>
            </a:extLst>
          </p:cNvPr>
          <p:cNvGraphicFramePr>
            <a:graphicFrameLocks noGrp="1"/>
          </p:cNvGraphicFramePr>
          <p:nvPr>
            <p:extLst>
              <p:ext uri="{D42A27DB-BD31-4B8C-83A1-F6EECF244321}">
                <p14:modId xmlns:p14="http://schemas.microsoft.com/office/powerpoint/2010/main" val="3253545153"/>
              </p:ext>
            </p:extLst>
          </p:nvPr>
        </p:nvGraphicFramePr>
        <p:xfrm>
          <a:off x="870128" y="2343402"/>
          <a:ext cx="7056293" cy="1844626"/>
        </p:xfrm>
        <a:graphic>
          <a:graphicData uri="http://schemas.openxmlformats.org/drawingml/2006/table">
            <a:tbl>
              <a:tblPr>
                <a:tableStyleId>{74166516-E9A0-4371-9338-714A2D18BAF4}</a:tableStyleId>
              </a:tblPr>
              <a:tblGrid>
                <a:gridCol w="3385930">
                  <a:extLst>
                    <a:ext uri="{9D8B030D-6E8A-4147-A177-3AD203B41FA5}">
                      <a16:colId xmlns:a16="http://schemas.microsoft.com/office/drawing/2014/main" val="3442414130"/>
                    </a:ext>
                  </a:extLst>
                </a:gridCol>
                <a:gridCol w="1536244">
                  <a:extLst>
                    <a:ext uri="{9D8B030D-6E8A-4147-A177-3AD203B41FA5}">
                      <a16:colId xmlns:a16="http://schemas.microsoft.com/office/drawing/2014/main" val="760599842"/>
                    </a:ext>
                  </a:extLst>
                </a:gridCol>
                <a:gridCol w="514762">
                  <a:extLst>
                    <a:ext uri="{9D8B030D-6E8A-4147-A177-3AD203B41FA5}">
                      <a16:colId xmlns:a16="http://schemas.microsoft.com/office/drawing/2014/main" val="4214199077"/>
                    </a:ext>
                  </a:extLst>
                </a:gridCol>
                <a:gridCol w="1619357">
                  <a:extLst>
                    <a:ext uri="{9D8B030D-6E8A-4147-A177-3AD203B41FA5}">
                      <a16:colId xmlns:a16="http://schemas.microsoft.com/office/drawing/2014/main" val="231810937"/>
                    </a:ext>
                  </a:extLst>
                </a:gridCol>
              </a:tblGrid>
              <a:tr h="160992">
                <a:tc>
                  <a:txBody>
                    <a:bodyPr/>
                    <a:lstStyle/>
                    <a:p>
                      <a:pPr algn="l" fontAlgn="b">
                        <a:buNone/>
                      </a:pPr>
                      <a:r>
                        <a:rPr lang="en-US" sz="900" u="none" strike="noStrike">
                          <a:effectLst/>
                        </a:rPr>
                        <a:t>Work Area</a:t>
                      </a:r>
                      <a:endParaRPr lang="en-US" sz="900" b="1" i="0" u="none" strike="noStrike">
                        <a:solidFill>
                          <a:srgbClr val="000000"/>
                        </a:solidFill>
                        <a:effectLst/>
                        <a:latin typeface="Aptos Narrow" panose="020B0004020202020204" pitchFamily="34" charset="0"/>
                      </a:endParaRPr>
                    </a:p>
                  </a:txBody>
                  <a:tcPr marL="8050" marR="8050" marT="8050" marB="0" anchor="b">
                    <a:solidFill>
                      <a:schemeClr val="bg1"/>
                    </a:solidFill>
                  </a:tcPr>
                </a:tc>
                <a:tc gridSpan="2">
                  <a:txBody>
                    <a:bodyPr/>
                    <a:lstStyle/>
                    <a:p>
                      <a:pPr algn="ctr" fontAlgn="b">
                        <a:buNone/>
                      </a:pPr>
                      <a:r>
                        <a:rPr lang="en-US" sz="900" u="none" strike="noStrike">
                          <a:effectLst/>
                        </a:rPr>
                        <a:t>Stream Grading Clearing Area</a:t>
                      </a:r>
                      <a:endParaRPr lang="en-US" sz="900" b="1" i="0" u="none" strike="noStrike">
                        <a:solidFill>
                          <a:srgbClr val="000000"/>
                        </a:solidFill>
                        <a:effectLst/>
                        <a:latin typeface="Aptos Narrow" panose="020B0004020202020204" pitchFamily="34" charset="0"/>
                      </a:endParaRPr>
                    </a:p>
                  </a:txBody>
                  <a:tcPr marL="8050" marR="8050" marT="8050" marB="0" anchor="b">
                    <a:solidFill>
                      <a:schemeClr val="bg1"/>
                    </a:solidFill>
                  </a:tcPr>
                </a:tc>
                <a:tc hMerge="1">
                  <a:txBody>
                    <a:bodyPr/>
                    <a:lstStyle/>
                    <a:p>
                      <a:endParaRPr lang="en-US"/>
                    </a:p>
                  </a:txBody>
                  <a:tcPr/>
                </a:tc>
                <a:tc>
                  <a:txBody>
                    <a:bodyPr/>
                    <a:lstStyle/>
                    <a:p>
                      <a:pPr algn="l" fontAlgn="b">
                        <a:buNone/>
                      </a:pPr>
                      <a:r>
                        <a:rPr lang="en-US" sz="900" u="none" strike="noStrike">
                          <a:effectLst/>
                        </a:rPr>
                        <a:t>Resource Impacts</a:t>
                      </a:r>
                      <a:endParaRPr lang="en-US" sz="900" b="1" i="0" u="none" strike="noStrike">
                        <a:solidFill>
                          <a:srgbClr val="000000"/>
                        </a:solidFill>
                        <a:effectLst/>
                        <a:latin typeface="Aptos Narrow" panose="020B0004020202020204" pitchFamily="34" charset="0"/>
                      </a:endParaRPr>
                    </a:p>
                  </a:txBody>
                  <a:tcPr marL="8050" marR="8050" marT="8050" marB="0" anchor="b">
                    <a:solidFill>
                      <a:schemeClr val="bg1"/>
                    </a:solidFill>
                  </a:tcPr>
                </a:tc>
                <a:extLst>
                  <a:ext uri="{0D108BD9-81ED-4DB2-BD59-A6C34878D82A}">
                    <a16:rowId xmlns:a16="http://schemas.microsoft.com/office/drawing/2014/main" val="86912523"/>
                  </a:ext>
                </a:extLst>
              </a:tr>
              <a:tr h="160992">
                <a:tc>
                  <a:txBody>
                    <a:bodyPr/>
                    <a:lstStyle/>
                    <a:p>
                      <a:pPr algn="l" fontAlgn="b">
                        <a:buNone/>
                      </a:pPr>
                      <a:r>
                        <a:rPr lang="en-US" sz="900" u="none" strike="noStrike">
                          <a:effectLst/>
                        </a:rPr>
                        <a:t>Work Area 2</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r" fontAlgn="b">
                        <a:buNone/>
                      </a:pPr>
                      <a:r>
                        <a:rPr lang="en-US" sz="900" u="none" strike="noStrike">
                          <a:effectLst/>
                        </a:rPr>
                        <a:t>1775</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SF</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3 trees &gt;6" diameter impacted</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extLst>
                  <a:ext uri="{0D108BD9-81ED-4DB2-BD59-A6C34878D82A}">
                    <a16:rowId xmlns:a16="http://schemas.microsoft.com/office/drawing/2014/main" val="3772493138"/>
                  </a:ext>
                </a:extLst>
              </a:tr>
              <a:tr h="160992">
                <a:tc>
                  <a:txBody>
                    <a:bodyPr/>
                    <a:lstStyle/>
                    <a:p>
                      <a:pPr algn="l" fontAlgn="b">
                        <a:buNone/>
                      </a:pPr>
                      <a:r>
                        <a:rPr lang="en-US" sz="900" u="none" strike="noStrike">
                          <a:effectLst/>
                        </a:rPr>
                        <a:t>Work Area 3</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r" fontAlgn="b">
                        <a:buNone/>
                      </a:pPr>
                      <a:r>
                        <a:rPr lang="en-US" sz="900" u="none" strike="noStrike">
                          <a:effectLst/>
                        </a:rPr>
                        <a:t>1100</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SF</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no trees &gt;6" diameter impacted</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extLst>
                  <a:ext uri="{0D108BD9-81ED-4DB2-BD59-A6C34878D82A}">
                    <a16:rowId xmlns:a16="http://schemas.microsoft.com/office/drawing/2014/main" val="2350271231"/>
                  </a:ext>
                </a:extLst>
              </a:tr>
              <a:tr h="160992">
                <a:tc>
                  <a:txBody>
                    <a:bodyPr/>
                    <a:lstStyle/>
                    <a:p>
                      <a:pPr algn="l" fontAlgn="b">
                        <a:buNone/>
                      </a:pPr>
                      <a:r>
                        <a:rPr lang="en-US" sz="900" u="none" strike="noStrike">
                          <a:effectLst/>
                        </a:rPr>
                        <a:t>Work Area 5</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r" fontAlgn="b">
                        <a:buNone/>
                      </a:pPr>
                      <a:r>
                        <a:rPr lang="en-US" sz="900" u="none" strike="noStrike">
                          <a:effectLst/>
                        </a:rPr>
                        <a:t>0</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SF</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no trees &gt;6" diameter impacted</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extLst>
                  <a:ext uri="{0D108BD9-81ED-4DB2-BD59-A6C34878D82A}">
                    <a16:rowId xmlns:a16="http://schemas.microsoft.com/office/drawing/2014/main" val="3978356207"/>
                  </a:ext>
                </a:extLst>
              </a:tr>
              <a:tr h="160992">
                <a:tc>
                  <a:txBody>
                    <a:bodyPr/>
                    <a:lstStyle/>
                    <a:p>
                      <a:pPr algn="l" fontAlgn="b">
                        <a:buNone/>
                      </a:pPr>
                      <a:r>
                        <a:rPr lang="en-US" sz="900" u="none" strike="noStrike">
                          <a:effectLst/>
                        </a:rPr>
                        <a:t>Work Area 6</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r" fontAlgn="b">
                        <a:buNone/>
                      </a:pPr>
                      <a:r>
                        <a:rPr lang="en-US" sz="900" u="none" strike="noStrike">
                          <a:effectLst/>
                        </a:rPr>
                        <a:t>0</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SF</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no trees &gt;6" diameter impacted</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extLst>
                  <a:ext uri="{0D108BD9-81ED-4DB2-BD59-A6C34878D82A}">
                    <a16:rowId xmlns:a16="http://schemas.microsoft.com/office/drawing/2014/main" val="2904033492"/>
                  </a:ext>
                </a:extLst>
              </a:tr>
              <a:tr h="499076">
                <a:tc>
                  <a:txBody>
                    <a:bodyPr/>
                    <a:lstStyle/>
                    <a:p>
                      <a:pPr algn="l" fontAlgn="b">
                        <a:buNone/>
                      </a:pPr>
                      <a:r>
                        <a:rPr lang="en-US" sz="900" u="none" strike="noStrike">
                          <a:effectLst/>
                        </a:rPr>
                        <a:t>Work Area 7</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r" fontAlgn="b">
                        <a:buNone/>
                      </a:pPr>
                      <a:r>
                        <a:rPr lang="en-US" sz="900" u="none" strike="noStrike">
                          <a:effectLst/>
                        </a:rPr>
                        <a:t>1500</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SF</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no trees &gt;6" diameter impacted, 967 SF of impact to 25' wetland buffer, no impacts to wetlands</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extLst>
                  <a:ext uri="{0D108BD9-81ED-4DB2-BD59-A6C34878D82A}">
                    <a16:rowId xmlns:a16="http://schemas.microsoft.com/office/drawing/2014/main" val="2523342358"/>
                  </a:ext>
                </a:extLst>
              </a:tr>
              <a:tr h="160992">
                <a:tc gridSpan="4">
                  <a:txBody>
                    <a:bodyPr/>
                    <a:lstStyle/>
                    <a:p>
                      <a:pPr algn="ctr" fontAlgn="b">
                        <a:buNone/>
                      </a:pPr>
                      <a:r>
                        <a:rPr lang="en-US" sz="900" u="none" strike="noStrike" dirty="0">
                          <a:effectLst/>
                        </a:rPr>
                        <a:t> </a:t>
                      </a:r>
                      <a:endParaRPr lang="en-US" sz="900" b="0" i="0" u="none" strike="noStrike" dirty="0">
                        <a:solidFill>
                          <a:srgbClr val="000000"/>
                        </a:solidFill>
                        <a:effectLst/>
                        <a:latin typeface="Aptos Narrow" panose="020B0004020202020204" pitchFamily="34" charset="0"/>
                      </a:endParaRPr>
                    </a:p>
                  </a:txBody>
                  <a:tcPr marL="8050" marR="8050" marT="8050" marB="0" anchor="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9787599"/>
                  </a:ext>
                </a:extLst>
              </a:tr>
              <a:tr h="160992">
                <a:tc>
                  <a:txBody>
                    <a:bodyPr/>
                    <a:lstStyle/>
                    <a:p>
                      <a:pPr algn="l" fontAlgn="b">
                        <a:buNone/>
                      </a:pPr>
                      <a:r>
                        <a:rPr lang="en-US" sz="900" u="none" strike="noStrike">
                          <a:effectLst/>
                        </a:rPr>
                        <a:t>Access Impact Area</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r" fontAlgn="b">
                        <a:buNone/>
                      </a:pPr>
                      <a:r>
                        <a:rPr lang="en-US" sz="900" u="none" strike="noStrike">
                          <a:effectLst/>
                        </a:rPr>
                        <a:t>9600</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SF</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2 trees &gt;6" diameter impacted</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extLst>
                  <a:ext uri="{0D108BD9-81ED-4DB2-BD59-A6C34878D82A}">
                    <a16:rowId xmlns:a16="http://schemas.microsoft.com/office/drawing/2014/main" val="207187078"/>
                  </a:ext>
                </a:extLst>
              </a:tr>
              <a:tr h="160992">
                <a:tc>
                  <a:txBody>
                    <a:bodyPr/>
                    <a:lstStyle/>
                    <a:p>
                      <a:pPr algn="l" fontAlgn="b">
                        <a:buNone/>
                      </a:pPr>
                      <a:r>
                        <a:rPr lang="en-US" sz="900" u="none" strike="noStrike" dirty="0">
                          <a:effectLst/>
                        </a:rPr>
                        <a:t>Total Area of Disturbance to Existing Understory Vegetation</a:t>
                      </a:r>
                      <a:endParaRPr lang="en-US" sz="900" b="0" i="0" u="none" strike="noStrike" dirty="0">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r" fontAlgn="b">
                        <a:buNone/>
                      </a:pPr>
                      <a:r>
                        <a:rPr lang="en-US" sz="900" u="none" strike="noStrike">
                          <a:effectLst/>
                        </a:rPr>
                        <a:t>~0.32</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a:effectLst/>
                        </a:rPr>
                        <a:t>AC</a:t>
                      </a:r>
                      <a:endParaRPr lang="en-US" sz="900" b="0" i="0" u="none" strike="noStrike">
                        <a:solidFill>
                          <a:srgbClr val="000000"/>
                        </a:solidFill>
                        <a:effectLst/>
                        <a:latin typeface="Aptos Narrow" panose="020B0004020202020204" pitchFamily="34" charset="0"/>
                      </a:endParaRPr>
                    </a:p>
                  </a:txBody>
                  <a:tcPr marL="8050" marR="8050" marT="8050" marB="0" anchor="b">
                    <a:solidFill>
                      <a:schemeClr val="bg1"/>
                    </a:solidFill>
                  </a:tcPr>
                </a:tc>
                <a:tc>
                  <a:txBody>
                    <a:bodyPr/>
                    <a:lstStyle/>
                    <a:p>
                      <a:pPr algn="l" fontAlgn="b">
                        <a:buNone/>
                      </a:pPr>
                      <a:r>
                        <a:rPr lang="en-US" sz="900" u="none" strike="noStrike" dirty="0">
                          <a:effectLst/>
                        </a:rPr>
                        <a:t> </a:t>
                      </a:r>
                      <a:endParaRPr lang="en-US" sz="900" b="0" i="0" u="none" strike="noStrike" dirty="0">
                        <a:solidFill>
                          <a:srgbClr val="000000"/>
                        </a:solidFill>
                        <a:effectLst/>
                        <a:latin typeface="Aptos Narrow" panose="020B0004020202020204" pitchFamily="34" charset="0"/>
                      </a:endParaRPr>
                    </a:p>
                  </a:txBody>
                  <a:tcPr marL="8050" marR="8050" marT="8050" marB="0" anchor="b">
                    <a:solidFill>
                      <a:schemeClr val="bg1"/>
                    </a:solidFill>
                  </a:tcPr>
                </a:tc>
                <a:extLst>
                  <a:ext uri="{0D108BD9-81ED-4DB2-BD59-A6C34878D82A}">
                    <a16:rowId xmlns:a16="http://schemas.microsoft.com/office/drawing/2014/main" val="278397718"/>
                  </a:ext>
                </a:extLst>
              </a:tr>
            </a:tbl>
          </a:graphicData>
        </a:graphic>
      </p:graphicFrame>
    </p:spTree>
    <p:extLst>
      <p:ext uri="{BB962C8B-B14F-4D97-AF65-F5344CB8AC3E}">
        <p14:creationId xmlns:p14="http://schemas.microsoft.com/office/powerpoint/2010/main" val="443949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A173-CF7E-E42A-9160-50C1358DC504}"/>
              </a:ext>
            </a:extLst>
          </p:cNvPr>
          <p:cNvSpPr>
            <a:spLocks noGrp="1"/>
          </p:cNvSpPr>
          <p:nvPr>
            <p:ph type="title"/>
          </p:nvPr>
        </p:nvSpPr>
        <p:spPr>
          <a:xfrm>
            <a:off x="1202400" y="410808"/>
            <a:ext cx="6864677" cy="960668"/>
          </a:xfrm>
        </p:spPr>
        <p:txBody>
          <a:bodyPr>
            <a:normAutofit/>
          </a:bodyPr>
          <a:lstStyle/>
          <a:p>
            <a:r>
              <a:rPr lang="en-US" sz="3200" dirty="0"/>
              <a:t>Next Steps</a:t>
            </a:r>
          </a:p>
        </p:txBody>
      </p:sp>
      <p:sp>
        <p:nvSpPr>
          <p:cNvPr id="3" name="Content Placeholder 2">
            <a:extLst>
              <a:ext uri="{FF2B5EF4-FFF2-40B4-BE49-F238E27FC236}">
                <a16:creationId xmlns:a16="http://schemas.microsoft.com/office/drawing/2014/main" id="{72B48044-EDB2-02CC-9363-0D0E9643A79F}"/>
              </a:ext>
            </a:extLst>
          </p:cNvPr>
          <p:cNvSpPr>
            <a:spLocks noGrp="1"/>
          </p:cNvSpPr>
          <p:nvPr>
            <p:ph idx="1"/>
          </p:nvPr>
        </p:nvSpPr>
        <p:spPr>
          <a:xfrm>
            <a:off x="1520398" y="827314"/>
            <a:ext cx="6683765" cy="3425044"/>
          </a:xfrm>
        </p:spPr>
        <p:txBody>
          <a:bodyPr vert="horz" lIns="91440" tIns="45720" rIns="91440" bIns="45720" rtlCol="0" anchor="t">
            <a:noAutofit/>
          </a:bodyPr>
          <a:lstStyle/>
          <a:p>
            <a:pPr marL="0" indent="0">
              <a:buNone/>
            </a:pPr>
            <a:endParaRPr lang="en-US" dirty="0"/>
          </a:p>
          <a:p>
            <a:r>
              <a:rPr lang="en-US" sz="1400" dirty="0">
                <a:cs typeface="Arial"/>
              </a:rPr>
              <a:t>MDE/USACE permit has been approved &amp; issued</a:t>
            </a:r>
          </a:p>
          <a:p>
            <a:r>
              <a:rPr lang="en-US" sz="1400" dirty="0">
                <a:cs typeface="Arial"/>
              </a:rPr>
              <a:t>Howard County SCD permit has been approved and issued</a:t>
            </a:r>
          </a:p>
          <a:p>
            <a:pPr marL="257175" marR="0" lvl="0" indent="-257175" algn="l" defTabSz="342900" rtl="0" eaLnBrk="1" fontAlgn="auto" latinLnBrk="0" hangingPunct="1">
              <a:lnSpc>
                <a:spcPct val="100000"/>
              </a:lnSpc>
              <a:spcBef>
                <a:spcPts val="750"/>
              </a:spcBef>
              <a:spcAft>
                <a:spcPts val="0"/>
              </a:spcAft>
              <a:buClr>
                <a:srgbClr val="A53010"/>
              </a:buClr>
              <a:buSzTx/>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ea typeface="+mn-ea"/>
                <a:cs typeface="Arial"/>
              </a:rPr>
              <a:t>Howard County Grading permit is in process</a:t>
            </a:r>
            <a:endParaRPr lang="en-US" sz="1400" dirty="0">
              <a:cs typeface="Arial"/>
            </a:endParaRPr>
          </a:p>
          <a:p>
            <a:r>
              <a:rPr lang="en-US" sz="1400" dirty="0">
                <a:cs typeface="Arial"/>
              </a:rPr>
              <a:t>Anticipated project start: Early February 2026</a:t>
            </a:r>
          </a:p>
          <a:p>
            <a:r>
              <a:rPr lang="en-US" sz="1400" dirty="0">
                <a:cs typeface="Arial"/>
              </a:rPr>
              <a:t>Anticipated Construction duration: </a:t>
            </a:r>
            <a:r>
              <a:rPr lang="en-US" sz="1400" dirty="0">
                <a:solidFill>
                  <a:srgbClr val="FF0000"/>
                </a:solidFill>
                <a:cs typeface="Arial"/>
              </a:rPr>
              <a:t>6 weeks</a:t>
            </a:r>
          </a:p>
          <a:p>
            <a:r>
              <a:rPr lang="en-US" sz="1400" dirty="0">
                <a:cs typeface="Arial"/>
              </a:rPr>
              <a:t>Pathway closure information</a:t>
            </a:r>
          </a:p>
          <a:p>
            <a:r>
              <a:rPr lang="en-US" sz="1400" dirty="0">
                <a:cs typeface="Arial"/>
              </a:rPr>
              <a:t>Hours of work. M- Fri 6:30-6:30</a:t>
            </a:r>
          </a:p>
          <a:p>
            <a:pPr lvl="1"/>
            <a:r>
              <a:rPr lang="en-US" sz="1400" dirty="0">
                <a:cs typeface="Arial"/>
              </a:rPr>
              <a:t>In-stream work must be complete by 3/1/26 (time-of-year closure)</a:t>
            </a:r>
          </a:p>
          <a:p>
            <a:pPr lvl="1"/>
            <a:r>
              <a:rPr lang="en-US" sz="1400" dirty="0">
                <a:cs typeface="Arial"/>
              </a:rPr>
              <a:t>Weekend work not expected to be necessary, but is possible if weather delays occur</a:t>
            </a:r>
          </a:p>
        </p:txBody>
      </p:sp>
      <p:pic>
        <p:nvPicPr>
          <p:cNvPr id="4" name="Picture 3">
            <a:extLst>
              <a:ext uri="{FF2B5EF4-FFF2-40B4-BE49-F238E27FC236}">
                <a16:creationId xmlns:a16="http://schemas.microsoft.com/office/drawing/2014/main" id="{1849F005-E52D-4BF5-FE68-51E25943248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spTree>
    <p:extLst>
      <p:ext uri="{BB962C8B-B14F-4D97-AF65-F5344CB8AC3E}">
        <p14:creationId xmlns:p14="http://schemas.microsoft.com/office/powerpoint/2010/main" val="4291544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2876F-4FAD-4575-1D4D-BCAB60588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632FB1-6DCB-0222-A295-3AB526C9D3EF}"/>
              </a:ext>
            </a:extLst>
          </p:cNvPr>
          <p:cNvSpPr>
            <a:spLocks noGrp="1"/>
          </p:cNvSpPr>
          <p:nvPr>
            <p:ph type="title"/>
          </p:nvPr>
        </p:nvSpPr>
        <p:spPr>
          <a:xfrm>
            <a:off x="1202400" y="410808"/>
            <a:ext cx="6864677" cy="960668"/>
          </a:xfrm>
        </p:spPr>
        <p:txBody>
          <a:bodyPr>
            <a:normAutofit/>
          </a:bodyPr>
          <a:lstStyle/>
          <a:p>
            <a:r>
              <a:rPr lang="en-US" sz="3200" dirty="0"/>
              <a:t>Closing/Key Points</a:t>
            </a:r>
          </a:p>
        </p:txBody>
      </p:sp>
      <p:sp>
        <p:nvSpPr>
          <p:cNvPr id="3" name="Content Placeholder 2">
            <a:extLst>
              <a:ext uri="{FF2B5EF4-FFF2-40B4-BE49-F238E27FC236}">
                <a16:creationId xmlns:a16="http://schemas.microsoft.com/office/drawing/2014/main" id="{2A00E98B-22CB-F4E9-3985-93E56A3E4CB8}"/>
              </a:ext>
            </a:extLst>
          </p:cNvPr>
          <p:cNvSpPr>
            <a:spLocks noGrp="1"/>
          </p:cNvSpPr>
          <p:nvPr>
            <p:ph idx="1"/>
          </p:nvPr>
        </p:nvSpPr>
        <p:spPr>
          <a:xfrm>
            <a:off x="1520398" y="827314"/>
            <a:ext cx="6683765" cy="3425044"/>
          </a:xfrm>
        </p:spPr>
        <p:txBody>
          <a:bodyPr vert="horz" lIns="91440" tIns="45720" rIns="91440" bIns="45720" rtlCol="0" anchor="t">
            <a:noAutofit/>
          </a:bodyPr>
          <a:lstStyle/>
          <a:p>
            <a:pPr marL="0" indent="0">
              <a:buNone/>
            </a:pPr>
            <a:endParaRPr lang="en-US" dirty="0"/>
          </a:p>
          <a:p>
            <a:r>
              <a:rPr lang="en-US" sz="1400" dirty="0">
                <a:cs typeface="Arial"/>
              </a:rPr>
              <a:t>Highly targeted, limited disturbance project to stabilize stream banks and to protect park infrastructure</a:t>
            </a:r>
          </a:p>
          <a:p>
            <a:pPr>
              <a:buClr>
                <a:srgbClr val="A53010"/>
              </a:buClr>
              <a:defRPr/>
            </a:pPr>
            <a:r>
              <a:rPr lang="en-US" sz="1400" dirty="0">
                <a:solidFill>
                  <a:prstClr val="black">
                    <a:lumMod val="75000"/>
                    <a:lumOff val="25000"/>
                  </a:prstClr>
                </a:solidFill>
                <a:cs typeface="Arial"/>
              </a:rPr>
              <a:t>Five small, separate work sites, not one large construction site</a:t>
            </a:r>
          </a:p>
          <a:p>
            <a:pPr>
              <a:buClr>
                <a:srgbClr val="A53010"/>
              </a:buClr>
              <a:defRPr/>
            </a:pPr>
            <a:r>
              <a:rPr lang="en-US" sz="1400" dirty="0">
                <a:solidFill>
                  <a:prstClr val="black">
                    <a:lumMod val="75000"/>
                    <a:lumOff val="25000"/>
                  </a:prstClr>
                </a:solidFill>
                <a:cs typeface="Arial"/>
              </a:rPr>
              <a:t>Total disturbance limited to approximately14,000 square feet</a:t>
            </a:r>
            <a:endParaRPr lang="en-US" dirty="0">
              <a:solidFill>
                <a:prstClr val="black">
                  <a:lumMod val="75000"/>
                  <a:lumOff val="25000"/>
                </a:prstClr>
              </a:solidFill>
            </a:endParaRPr>
          </a:p>
          <a:p>
            <a:pPr marL="556895" lvl="1" indent="-213995"/>
            <a:r>
              <a:rPr lang="en-US" sz="1400" dirty="0">
                <a:solidFill>
                  <a:prstClr val="black">
                    <a:lumMod val="75000"/>
                    <a:lumOff val="25000"/>
                  </a:prstClr>
                </a:solidFill>
                <a:latin typeface="Times New Roman"/>
                <a:cs typeface="Times New Roman"/>
              </a:rPr>
              <a:t>Across all five sites, five trees over six inches in diameter are impacted</a:t>
            </a:r>
            <a:r>
              <a:rPr lang="en-US" sz="1250" dirty="0">
                <a:solidFill>
                  <a:prstClr val="black">
                    <a:lumMod val="75000"/>
                    <a:lumOff val="25000"/>
                  </a:prstClr>
                </a:solidFill>
                <a:latin typeface="Times New Roman"/>
                <a:cs typeface="Times New Roman"/>
              </a:rPr>
              <a:t>.</a:t>
            </a:r>
            <a:endParaRPr lang="en-US" sz="1250" dirty="0">
              <a:solidFill>
                <a:prstClr val="black">
                  <a:lumMod val="75000"/>
                  <a:lumOff val="25000"/>
                </a:prstClr>
              </a:solidFill>
              <a:cs typeface="Arial"/>
            </a:endParaRPr>
          </a:p>
          <a:p>
            <a:r>
              <a:rPr lang="en-US" sz="1400" dirty="0">
                <a:cs typeface="Arial"/>
              </a:rPr>
              <a:t>Replanting exceeds regulatory requirements</a:t>
            </a:r>
          </a:p>
          <a:p>
            <a:pPr marL="556895" lvl="1" indent="-213995"/>
            <a:r>
              <a:rPr lang="en-US" sz="1250" dirty="0">
                <a:cs typeface="Arial"/>
              </a:rPr>
              <a:t>24 trees and 186 shrubs will be planted</a:t>
            </a:r>
          </a:p>
          <a:p>
            <a:pPr marL="556895" lvl="1" indent="-213995"/>
            <a:r>
              <a:rPr lang="en-US" sz="1250" dirty="0">
                <a:solidFill>
                  <a:srgbClr val="404040"/>
                </a:solidFill>
                <a:cs typeface="Arial"/>
              </a:rPr>
              <a:t>Regulations require replacement of only 5 trees and no shrubs</a:t>
            </a:r>
          </a:p>
          <a:p>
            <a:pPr marL="256857" indent="-213995"/>
            <a:r>
              <a:rPr lang="en-US" sz="1400" dirty="0">
                <a:solidFill>
                  <a:srgbClr val="404040"/>
                </a:solidFill>
                <a:cs typeface="Arial"/>
              </a:rPr>
              <a:t>Not designed for MS4 credits</a:t>
            </a:r>
          </a:p>
          <a:p>
            <a:pPr marL="556895" lvl="1" indent="-213995"/>
            <a:r>
              <a:rPr lang="en-US" sz="1250" dirty="0">
                <a:solidFill>
                  <a:srgbClr val="404040"/>
                </a:solidFill>
                <a:cs typeface="Arial"/>
              </a:rPr>
              <a:t>County is not pursuing MS4 credits</a:t>
            </a:r>
          </a:p>
          <a:p>
            <a:pPr marL="342900" lvl="1" indent="0">
              <a:buNone/>
            </a:pPr>
            <a:r>
              <a:rPr lang="en-US" sz="1250" dirty="0">
                <a:solidFill>
                  <a:srgbClr val="404040"/>
                </a:solidFill>
                <a:cs typeface="Arial"/>
              </a:rPr>
              <a:t>		</a:t>
            </a:r>
          </a:p>
          <a:p>
            <a:pPr marL="0" indent="0">
              <a:buNone/>
            </a:pPr>
            <a:endParaRPr lang="en-US" sz="1400" dirty="0">
              <a:cs typeface="Arial"/>
            </a:endParaRPr>
          </a:p>
        </p:txBody>
      </p:sp>
      <p:pic>
        <p:nvPicPr>
          <p:cNvPr id="4" name="Picture 3">
            <a:extLst>
              <a:ext uri="{FF2B5EF4-FFF2-40B4-BE49-F238E27FC236}">
                <a16:creationId xmlns:a16="http://schemas.microsoft.com/office/drawing/2014/main" id="{D36706F1-2ECE-05AA-4477-2D0D24659AE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95971" y="4508028"/>
            <a:ext cx="1507596" cy="531189"/>
          </a:xfrm>
          <a:prstGeom prst="rect">
            <a:avLst/>
          </a:prstGeom>
        </p:spPr>
      </p:pic>
    </p:spTree>
    <p:extLst>
      <p:ext uri="{BB962C8B-B14F-4D97-AF65-F5344CB8AC3E}">
        <p14:creationId xmlns:p14="http://schemas.microsoft.com/office/powerpoint/2010/main" val="4199026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5F79F-210C-0BC6-62DA-80E0D6CF2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D46FB2-899F-0CA2-096D-1940FC650329}"/>
              </a:ext>
            </a:extLst>
          </p:cNvPr>
          <p:cNvSpPr>
            <a:spLocks noGrp="1"/>
          </p:cNvSpPr>
          <p:nvPr>
            <p:ph type="title"/>
          </p:nvPr>
        </p:nvSpPr>
        <p:spPr>
          <a:xfrm>
            <a:off x="1202400" y="410808"/>
            <a:ext cx="6864677" cy="960668"/>
          </a:xfrm>
        </p:spPr>
        <p:txBody>
          <a:bodyPr>
            <a:normAutofit/>
          </a:bodyPr>
          <a:lstStyle/>
          <a:p>
            <a:r>
              <a:rPr lang="en-US" sz="3200" dirty="0"/>
              <a:t>Closing/Key Points</a:t>
            </a:r>
          </a:p>
        </p:txBody>
      </p:sp>
      <p:sp>
        <p:nvSpPr>
          <p:cNvPr id="3" name="Content Placeholder 2">
            <a:extLst>
              <a:ext uri="{FF2B5EF4-FFF2-40B4-BE49-F238E27FC236}">
                <a16:creationId xmlns:a16="http://schemas.microsoft.com/office/drawing/2014/main" id="{F7CD7586-4DEE-1FDE-2E27-1A9334752CCE}"/>
              </a:ext>
            </a:extLst>
          </p:cNvPr>
          <p:cNvSpPr>
            <a:spLocks noGrp="1"/>
          </p:cNvSpPr>
          <p:nvPr>
            <p:ph idx="1"/>
          </p:nvPr>
        </p:nvSpPr>
        <p:spPr>
          <a:xfrm>
            <a:off x="1520398" y="827314"/>
            <a:ext cx="6683765" cy="3425044"/>
          </a:xfrm>
        </p:spPr>
        <p:txBody>
          <a:bodyPr vert="horz" lIns="91440" tIns="45720" rIns="91440" bIns="45720" rtlCol="0" anchor="t">
            <a:noAutofit/>
          </a:bodyPr>
          <a:lstStyle/>
          <a:p>
            <a:pPr marL="0" indent="0">
              <a:buNone/>
            </a:pPr>
            <a:endParaRPr lang="en-US" dirty="0"/>
          </a:p>
          <a:p>
            <a:r>
              <a:rPr lang="en-US" sz="1800" dirty="0">
                <a:cs typeface="Arial"/>
              </a:rPr>
              <a:t>Sensitive</a:t>
            </a:r>
            <a:r>
              <a:rPr lang="en-US" sz="1800" dirty="0">
                <a:solidFill>
                  <a:prstClr val="black">
                    <a:lumMod val="75000"/>
                    <a:lumOff val="25000"/>
                  </a:prstClr>
                </a:solidFill>
                <a:latin typeface="Arial"/>
                <a:cs typeface="Arial"/>
              </a:rPr>
              <a:t> wildlife evaluated</a:t>
            </a:r>
            <a:endParaRPr lang="en-US" sz="1800" dirty="0">
              <a:cs typeface="Arial"/>
            </a:endParaRPr>
          </a:p>
          <a:p>
            <a:pPr marL="556895" lvl="1" indent="-213995">
              <a:buClr>
                <a:srgbClr val="A53010"/>
              </a:buClr>
              <a:defRPr/>
            </a:pPr>
            <a:r>
              <a:rPr lang="en-US" sz="1600" dirty="0">
                <a:solidFill>
                  <a:prstClr val="black">
                    <a:lumMod val="75000"/>
                    <a:lumOff val="25000"/>
                  </a:prstClr>
                </a:solidFill>
                <a:cs typeface="Arial"/>
              </a:rPr>
              <a:t>Known habitat areas for barred owls and leucistic cardinals reviewed</a:t>
            </a:r>
            <a:endParaRPr lang="en-US" sz="1600" dirty="0">
              <a:cs typeface="Arial"/>
            </a:endParaRPr>
          </a:p>
          <a:p>
            <a:pPr marL="556895" lvl="1" indent="-213995"/>
            <a:r>
              <a:rPr lang="en-US" sz="1600" dirty="0">
                <a:solidFill>
                  <a:prstClr val="black">
                    <a:lumMod val="75000"/>
                    <a:lumOff val="25000"/>
                  </a:prstClr>
                </a:solidFill>
                <a:latin typeface="Arial"/>
                <a:cs typeface="Arial"/>
              </a:rPr>
              <a:t>Buffers are incorporated</a:t>
            </a:r>
            <a:endParaRPr lang="en-US" sz="1600" dirty="0">
              <a:latin typeface="Arial" panose="020B0604020202020204"/>
              <a:cs typeface="Arial"/>
            </a:endParaRPr>
          </a:p>
          <a:p>
            <a:pPr marL="556895" lvl="1" indent="-213995"/>
            <a:r>
              <a:rPr lang="en-US" sz="1600" dirty="0">
                <a:solidFill>
                  <a:prstClr val="black">
                    <a:lumMod val="75000"/>
                    <a:lumOff val="25000"/>
                  </a:prstClr>
                </a:solidFill>
                <a:latin typeface="Arial"/>
                <a:cs typeface="Arial"/>
              </a:rPr>
              <a:t>No significant impacts are anticipated</a:t>
            </a:r>
            <a:endParaRPr lang="en-US" sz="1600">
              <a:cs typeface="Arial"/>
            </a:endParaRPr>
          </a:p>
          <a:p>
            <a:pPr marL="556895" lvl="1" indent="-213995"/>
            <a:r>
              <a:rPr lang="en-US" sz="1600" dirty="0">
                <a:latin typeface="Arial"/>
                <a:cs typeface="Arial"/>
              </a:rPr>
              <a:t>Howard County Bird Club Statement</a:t>
            </a:r>
          </a:p>
          <a:p>
            <a:pPr marL="342900" lvl="1" indent="0">
              <a:buNone/>
            </a:pPr>
            <a:r>
              <a:rPr lang="en-US" sz="1500" i="1" dirty="0">
                <a:latin typeface="Aptos"/>
                <a:cs typeface="Arial"/>
              </a:rPr>
              <a:t>"The Department of Recreation and Parks carefully evaluated known nesting and habitat locations the piebald (partially leucistic) cardinal and the barred owls. The project design incorporates reasonable buffer areas around these locations and includes measures to limit activity in close proximity. Based on this planning, significant disturbance to these birds is not anticipated."</a:t>
            </a:r>
            <a:br>
              <a:rPr lang="en-US" sz="1500" i="1" dirty="0">
                <a:latin typeface="Aptos"/>
                <a:cs typeface="Arial"/>
              </a:rPr>
            </a:br>
            <a:endParaRPr lang="en-US">
              <a:cs typeface="Arial" panose="020B0604020202020204"/>
            </a:endParaRPr>
          </a:p>
          <a:p>
            <a:endParaRPr lang="en-US" sz="1400" dirty="0">
              <a:latin typeface="Arial" panose="020B0604020202020204"/>
              <a:cs typeface="Arial"/>
            </a:endParaRPr>
          </a:p>
          <a:p>
            <a:pPr marL="342900" lvl="1" indent="0">
              <a:buNone/>
            </a:pPr>
            <a:endParaRPr lang="en-US" sz="1400" dirty="0">
              <a:cs typeface="Arial"/>
            </a:endParaRPr>
          </a:p>
        </p:txBody>
      </p:sp>
      <p:pic>
        <p:nvPicPr>
          <p:cNvPr id="4" name="Picture 3">
            <a:extLst>
              <a:ext uri="{FF2B5EF4-FFF2-40B4-BE49-F238E27FC236}">
                <a16:creationId xmlns:a16="http://schemas.microsoft.com/office/drawing/2014/main" id="{94303814-9DF4-1C8E-70DF-60C361D0053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95971" y="4508028"/>
            <a:ext cx="1507596" cy="531189"/>
          </a:xfrm>
          <a:prstGeom prst="rect">
            <a:avLst/>
          </a:prstGeom>
        </p:spPr>
      </p:pic>
    </p:spTree>
    <p:extLst>
      <p:ext uri="{BB962C8B-B14F-4D97-AF65-F5344CB8AC3E}">
        <p14:creationId xmlns:p14="http://schemas.microsoft.com/office/powerpoint/2010/main" val="2838469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7961A2-E8D4-B6EB-06B7-188C533506A4}"/>
              </a:ext>
            </a:extLst>
          </p:cNvPr>
          <p:cNvSpPr>
            <a:spLocks noGrp="1"/>
          </p:cNvSpPr>
          <p:nvPr>
            <p:ph idx="1"/>
          </p:nvPr>
        </p:nvSpPr>
        <p:spPr>
          <a:xfrm>
            <a:off x="1228725" y="1264897"/>
            <a:ext cx="6686550" cy="2507127"/>
          </a:xfrm>
        </p:spPr>
        <p:txBody>
          <a:bodyPr vert="horz" lIns="91440" tIns="45720" rIns="91440" bIns="45720" rtlCol="0" anchor="ctr">
            <a:normAutofit fontScale="77500" lnSpcReduction="20000"/>
          </a:bodyPr>
          <a:lstStyle/>
          <a:p>
            <a:pPr marL="0" indent="0">
              <a:buNone/>
            </a:pPr>
            <a:endParaRPr lang="en-US" sz="8000" dirty="0">
              <a:solidFill>
                <a:srgbClr val="262626"/>
              </a:solidFill>
              <a:latin typeface="Arial"/>
              <a:ea typeface="Calibri"/>
              <a:cs typeface="Arial"/>
            </a:endParaRPr>
          </a:p>
          <a:p>
            <a:pPr marL="0" marR="0"/>
            <a:r>
              <a:rPr lang="en-US" sz="3200" dirty="0">
                <a:effectLst/>
                <a:latin typeface="Arial" panose="020B0604020202020204" pitchFamily="34" charset="0"/>
                <a:ea typeface="Aptos" panose="020B0004020202020204" pitchFamily="34" charset="0"/>
                <a:cs typeface="Arial" panose="020B0604020202020204" pitchFamily="34" charset="0"/>
              </a:rPr>
              <a:t>Please direct questions and</a:t>
            </a:r>
          </a:p>
          <a:p>
            <a:pPr marL="0" marR="0" indent="0">
              <a:buNone/>
            </a:pPr>
            <a:r>
              <a:rPr lang="en-US" sz="3200" dirty="0">
                <a:latin typeface="Arial" panose="020B0604020202020204" pitchFamily="34" charset="0"/>
                <a:ea typeface="Aptos" panose="020B0004020202020204" pitchFamily="34" charset="0"/>
                <a:cs typeface="Arial" panose="020B0604020202020204" pitchFamily="34" charset="0"/>
              </a:rPr>
              <a:t>  </a:t>
            </a:r>
            <a:r>
              <a:rPr lang="en-US" sz="3200" dirty="0">
                <a:effectLst/>
                <a:latin typeface="Arial" panose="020B0604020202020204" pitchFamily="34" charset="0"/>
                <a:ea typeface="Aptos" panose="020B0004020202020204" pitchFamily="34" charset="0"/>
                <a:cs typeface="Arial" panose="020B0604020202020204" pitchFamily="34" charset="0"/>
              </a:rPr>
              <a:t> comments to:</a:t>
            </a:r>
          </a:p>
          <a:p>
            <a:pPr marL="0" marR="0" indent="0">
              <a:buNone/>
            </a:pPr>
            <a:endParaRPr lang="en-US" sz="3200" dirty="0">
              <a:effectLst/>
              <a:latin typeface="Arial" panose="020B0604020202020204" pitchFamily="34" charset="0"/>
              <a:ea typeface="Aptos" panose="020B0004020202020204" pitchFamily="34" charset="0"/>
              <a:cs typeface="Arial" panose="020B0604020202020204" pitchFamily="34" charset="0"/>
            </a:endParaRPr>
          </a:p>
          <a:p>
            <a:pPr marL="0" marR="0" indent="0" algn="ctr">
              <a:buNone/>
            </a:pPr>
            <a:r>
              <a:rPr lang="en-US" sz="3200" dirty="0">
                <a:effectLst/>
                <a:latin typeface="Arial" panose="020B0604020202020204" pitchFamily="34" charset="0"/>
                <a:ea typeface="Aptos" panose="020B0004020202020204" pitchFamily="34" charset="0"/>
                <a:cs typeface="Arial" panose="020B0604020202020204" pitchFamily="34" charset="0"/>
              </a:rPr>
              <a:t> fonthillpark@howardcountymd.gov</a:t>
            </a:r>
          </a:p>
          <a:p>
            <a:pPr marL="0" indent="0" algn="ctr">
              <a:buNone/>
            </a:pPr>
            <a:endParaRPr lang="en-US" sz="3200" dirty="0">
              <a:latin typeface="Arial"/>
              <a:ea typeface="Calibri"/>
              <a:cs typeface="Arial"/>
            </a:endParaRPr>
          </a:p>
        </p:txBody>
      </p:sp>
      <p:pic>
        <p:nvPicPr>
          <p:cNvPr id="4" name="Picture 3">
            <a:extLst>
              <a:ext uri="{FF2B5EF4-FFF2-40B4-BE49-F238E27FC236}">
                <a16:creationId xmlns:a16="http://schemas.microsoft.com/office/drawing/2014/main" id="{F80B5DA0-14A6-7DD6-9661-454429D3F4A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sp>
        <p:nvSpPr>
          <p:cNvPr id="2" name="Title 1">
            <a:extLst>
              <a:ext uri="{FF2B5EF4-FFF2-40B4-BE49-F238E27FC236}">
                <a16:creationId xmlns:a16="http://schemas.microsoft.com/office/drawing/2014/main" id="{F90532CC-8207-B6D9-6BD5-BE09730EFFE8}"/>
              </a:ext>
            </a:extLst>
          </p:cNvPr>
          <p:cNvSpPr>
            <a:spLocks noGrp="1"/>
          </p:cNvSpPr>
          <p:nvPr>
            <p:ph type="title"/>
          </p:nvPr>
        </p:nvSpPr>
        <p:spPr>
          <a:xfrm>
            <a:off x="1202400" y="410808"/>
            <a:ext cx="6864677" cy="960668"/>
          </a:xfrm>
        </p:spPr>
        <p:txBody>
          <a:bodyPr>
            <a:normAutofit/>
          </a:bodyPr>
          <a:lstStyle/>
          <a:p>
            <a:r>
              <a:rPr lang="en-US" sz="3200" dirty="0"/>
              <a:t>	Questions</a:t>
            </a:r>
          </a:p>
        </p:txBody>
      </p:sp>
    </p:spTree>
    <p:extLst>
      <p:ext uri="{BB962C8B-B14F-4D97-AF65-F5344CB8AC3E}">
        <p14:creationId xmlns:p14="http://schemas.microsoft.com/office/powerpoint/2010/main" val="312733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CE0C-4405-CFC9-AB3C-0ACB71009135}"/>
              </a:ext>
            </a:extLst>
          </p:cNvPr>
          <p:cNvSpPr>
            <a:spLocks noGrp="1"/>
          </p:cNvSpPr>
          <p:nvPr>
            <p:ph type="title"/>
          </p:nvPr>
        </p:nvSpPr>
        <p:spPr>
          <a:xfrm>
            <a:off x="1309795" y="431078"/>
            <a:ext cx="7315878" cy="960668"/>
          </a:xfrm>
        </p:spPr>
        <p:txBody>
          <a:bodyPr>
            <a:normAutofit/>
          </a:bodyPr>
          <a:lstStyle/>
          <a:p>
            <a:r>
              <a:rPr lang="en-US" sz="3200" dirty="0"/>
              <a:t>Agenda</a:t>
            </a:r>
          </a:p>
        </p:txBody>
      </p:sp>
      <p:sp>
        <p:nvSpPr>
          <p:cNvPr id="3" name="Content Placeholder 2">
            <a:extLst>
              <a:ext uri="{FF2B5EF4-FFF2-40B4-BE49-F238E27FC236}">
                <a16:creationId xmlns:a16="http://schemas.microsoft.com/office/drawing/2014/main" id="{F05687CF-536D-8C02-F3E6-A4BF6EF8E928}"/>
              </a:ext>
            </a:extLst>
          </p:cNvPr>
          <p:cNvSpPr>
            <a:spLocks noGrp="1"/>
          </p:cNvSpPr>
          <p:nvPr>
            <p:ph idx="1"/>
          </p:nvPr>
        </p:nvSpPr>
        <p:spPr>
          <a:xfrm>
            <a:off x="1309795" y="1080655"/>
            <a:ext cx="6686550" cy="2833217"/>
          </a:xfrm>
        </p:spPr>
        <p:txBody>
          <a:bodyPr vert="horz" lIns="91440" tIns="45720" rIns="91440" bIns="45720" rtlCol="0" anchor="t">
            <a:normAutofit fontScale="92500" lnSpcReduction="20000"/>
          </a:bodyPr>
          <a:lstStyle/>
          <a:p>
            <a:r>
              <a:rPr lang="en-US" sz="1800" dirty="0">
                <a:cs typeface="Arial"/>
              </a:rPr>
              <a:t>Introductions</a:t>
            </a:r>
          </a:p>
          <a:p>
            <a:r>
              <a:rPr lang="en-US" sz="1800" dirty="0">
                <a:cs typeface="Arial"/>
              </a:rPr>
              <a:t>Current Project Overview</a:t>
            </a:r>
          </a:p>
          <a:p>
            <a:pPr lvl="1"/>
            <a:r>
              <a:rPr lang="en-US" sz="1650" dirty="0">
                <a:solidFill>
                  <a:srgbClr val="FF0000"/>
                </a:solidFill>
                <a:cs typeface="Arial"/>
              </a:rPr>
              <a:t>Project Updates as of 1/15/2026</a:t>
            </a:r>
          </a:p>
          <a:p>
            <a:r>
              <a:rPr lang="en-US" sz="1800" dirty="0">
                <a:cs typeface="Arial"/>
              </a:rPr>
              <a:t>Tree Survey, Tree Impacts and new Tree &amp; Landscape Planting Plan</a:t>
            </a:r>
          </a:p>
          <a:p>
            <a:pPr lvl="1"/>
            <a:r>
              <a:rPr lang="en-US" sz="1650" dirty="0">
                <a:solidFill>
                  <a:srgbClr val="FF0000"/>
                </a:solidFill>
                <a:cs typeface="Arial"/>
              </a:rPr>
              <a:t>Tree Impact Updates as of 1/15/2026</a:t>
            </a:r>
          </a:p>
          <a:p>
            <a:r>
              <a:rPr lang="en-US" sz="1800" dirty="0">
                <a:solidFill>
                  <a:srgbClr val="FF0000"/>
                </a:solidFill>
                <a:cs typeface="Arial"/>
              </a:rPr>
              <a:t>Summary of Impact Minimization as of 1/15/2026</a:t>
            </a:r>
          </a:p>
          <a:p>
            <a:r>
              <a:rPr lang="en-US" sz="1800" dirty="0">
                <a:cs typeface="Arial"/>
              </a:rPr>
              <a:t>Timeline</a:t>
            </a:r>
          </a:p>
          <a:p>
            <a:r>
              <a:rPr lang="en-US" sz="1800" dirty="0">
                <a:cs typeface="Arial"/>
              </a:rPr>
              <a:t>Questions</a:t>
            </a:r>
          </a:p>
        </p:txBody>
      </p:sp>
      <p:pic>
        <p:nvPicPr>
          <p:cNvPr id="4" name="Picture 3">
            <a:extLst>
              <a:ext uri="{FF2B5EF4-FFF2-40B4-BE49-F238E27FC236}">
                <a16:creationId xmlns:a16="http://schemas.microsoft.com/office/drawing/2014/main" id="{41AE99FA-7A6C-BC10-FA8E-50B1D43638A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spTree>
    <p:extLst>
      <p:ext uri="{BB962C8B-B14F-4D97-AF65-F5344CB8AC3E}">
        <p14:creationId xmlns:p14="http://schemas.microsoft.com/office/powerpoint/2010/main" val="2857480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6">
          <a:extLst>
            <a:ext uri="{FF2B5EF4-FFF2-40B4-BE49-F238E27FC236}">
              <a16:creationId xmlns:a16="http://schemas.microsoft.com/office/drawing/2014/main" id="{02819B5F-C59E-AE9B-2E44-CE4E3282D764}"/>
            </a:ext>
          </a:extLst>
        </p:cNvPr>
        <p:cNvGrpSpPr/>
        <p:nvPr/>
      </p:nvGrpSpPr>
      <p:grpSpPr>
        <a:xfrm>
          <a:off x="0" y="0"/>
          <a:ext cx="0" cy="0"/>
          <a:chOff x="0" y="0"/>
          <a:chExt cx="0" cy="0"/>
        </a:xfrm>
      </p:grpSpPr>
      <p:sp>
        <p:nvSpPr>
          <p:cNvPr id="5" name="Google Shape;1138;p63">
            <a:extLst>
              <a:ext uri="{FF2B5EF4-FFF2-40B4-BE49-F238E27FC236}">
                <a16:creationId xmlns:a16="http://schemas.microsoft.com/office/drawing/2014/main" id="{06003A2A-9915-CA3A-485F-A3C6C3B5AFAD}"/>
              </a:ext>
            </a:extLst>
          </p:cNvPr>
          <p:cNvSpPr txBox="1">
            <a:spLocks noGrp="1"/>
          </p:cNvSpPr>
          <p:nvPr>
            <p:ph type="title"/>
          </p:nvPr>
        </p:nvSpPr>
        <p:spPr>
          <a:xfrm>
            <a:off x="-231701" y="1252067"/>
            <a:ext cx="7156173" cy="2846215"/>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br>
              <a:rPr lang="en" sz="8000" dirty="0">
                <a:solidFill>
                  <a:srgbClr val="000000"/>
                </a:solidFill>
                <a:latin typeface="Brush Script MT" panose="03060802040406070304" pitchFamily="66" charset="0"/>
                <a:cs typeface="Segoe UI" panose="020B0502040204020203" pitchFamily="34" charset="0"/>
              </a:rPr>
            </a:br>
            <a:br>
              <a:rPr lang="en" sz="8000" dirty="0">
                <a:solidFill>
                  <a:srgbClr val="000000"/>
                </a:solidFill>
                <a:latin typeface="Brush Script MT" panose="03060802040406070304" pitchFamily="66" charset="0"/>
                <a:cs typeface="Segoe UI" panose="020B0502040204020203" pitchFamily="34" charset="0"/>
              </a:rPr>
            </a:br>
            <a:r>
              <a:rPr lang="en" sz="8000" dirty="0">
                <a:solidFill>
                  <a:srgbClr val="000000"/>
                </a:solidFill>
                <a:latin typeface="Brush Script MT" panose="03060802040406070304" pitchFamily="66" charset="0"/>
                <a:cs typeface="Segoe UI" panose="020B0502040204020203" pitchFamily="34" charset="0"/>
              </a:rPr>
              <a:t>T</a:t>
            </a:r>
            <a:r>
              <a:rPr lang="en-US" sz="8000" dirty="0">
                <a:solidFill>
                  <a:srgbClr val="000000"/>
                </a:solidFill>
                <a:latin typeface="Brush Script MT" panose="03060802040406070304" pitchFamily="66" charset="0"/>
                <a:cs typeface="Segoe UI" panose="020B0502040204020203" pitchFamily="34" charset="0"/>
              </a:rPr>
              <a:t>hank</a:t>
            </a:r>
            <a:r>
              <a:rPr lang="en" sz="8000" dirty="0">
                <a:solidFill>
                  <a:srgbClr val="000000"/>
                </a:solidFill>
                <a:latin typeface="Brush Script MT" panose="03060802040406070304" pitchFamily="66" charset="0"/>
                <a:cs typeface="Segoe UI" panose="020B0502040204020203" pitchFamily="34" charset="0"/>
              </a:rPr>
              <a:t> </a:t>
            </a:r>
            <a:r>
              <a:rPr lang="en-US" sz="8000" dirty="0">
                <a:solidFill>
                  <a:srgbClr val="000000"/>
                </a:solidFill>
                <a:latin typeface="Brush Script MT" panose="03060802040406070304" pitchFamily="66" charset="0"/>
                <a:cs typeface="Segoe UI" panose="020B0502040204020203" pitchFamily="34" charset="0"/>
              </a:rPr>
              <a:t>You</a:t>
            </a:r>
            <a:br>
              <a:rPr lang="en-US" sz="8000" dirty="0">
                <a:solidFill>
                  <a:srgbClr val="000000"/>
                </a:solidFill>
                <a:latin typeface="Brush Script MT" panose="03060802040406070304" pitchFamily="66" charset="0"/>
                <a:cs typeface="Segoe UI" panose="020B0502040204020203" pitchFamily="34" charset="0"/>
              </a:rPr>
            </a:br>
            <a:endParaRPr sz="8000" dirty="0">
              <a:solidFill>
                <a:srgbClr val="000000"/>
              </a:solidFill>
              <a:latin typeface="Brush Script MT" panose="03060802040406070304" pitchFamily="66" charset="0"/>
              <a:cs typeface="Segoe UI" panose="020B0502040204020203" pitchFamily="34" charset="0"/>
            </a:endParaRPr>
          </a:p>
        </p:txBody>
      </p:sp>
      <p:pic>
        <p:nvPicPr>
          <p:cNvPr id="4" name="Picture 3">
            <a:extLst>
              <a:ext uri="{FF2B5EF4-FFF2-40B4-BE49-F238E27FC236}">
                <a16:creationId xmlns:a16="http://schemas.microsoft.com/office/drawing/2014/main" id="{C3B42FA7-CC1D-C2F5-89F5-FC7BC2E0097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24472" y="4252358"/>
            <a:ext cx="2003898" cy="704142"/>
          </a:xfrm>
          <a:prstGeom prst="rect">
            <a:avLst/>
          </a:prstGeom>
        </p:spPr>
      </p:pic>
    </p:spTree>
    <p:extLst>
      <p:ext uri="{BB962C8B-B14F-4D97-AF65-F5344CB8AC3E}">
        <p14:creationId xmlns:p14="http://schemas.microsoft.com/office/powerpoint/2010/main" val="3619151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2DD996-BBFF-9C1C-E7EB-DA8922A50E08}"/>
              </a:ext>
            </a:extLst>
          </p:cNvPr>
          <p:cNvSpPr txBox="1"/>
          <p:nvPr/>
        </p:nvSpPr>
        <p:spPr>
          <a:xfrm>
            <a:off x="756553" y="328554"/>
            <a:ext cx="80984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cs typeface="Arial"/>
              </a:rPr>
              <a:t>Proposed Streambank Stabilization</a:t>
            </a:r>
          </a:p>
        </p:txBody>
      </p:sp>
      <p:pic>
        <p:nvPicPr>
          <p:cNvPr id="11" name="Picture 10">
            <a:extLst>
              <a:ext uri="{FF2B5EF4-FFF2-40B4-BE49-F238E27FC236}">
                <a16:creationId xmlns:a16="http://schemas.microsoft.com/office/drawing/2014/main" id="{994EAC33-86D6-D7CA-A5E9-92AC9888403D}"/>
              </a:ext>
            </a:extLst>
          </p:cNvPr>
          <p:cNvPicPr>
            <a:picLocks noChangeAspect="1"/>
          </p:cNvPicPr>
          <p:nvPr/>
        </p:nvPicPr>
        <p:blipFill>
          <a:blip r:embed="rId3"/>
          <a:stretch>
            <a:fillRect/>
          </a:stretch>
        </p:blipFill>
        <p:spPr>
          <a:xfrm>
            <a:off x="771837" y="1030514"/>
            <a:ext cx="7600326" cy="3922749"/>
          </a:xfrm>
          <a:prstGeom prst="rect">
            <a:avLst/>
          </a:prstGeom>
        </p:spPr>
      </p:pic>
    </p:spTree>
    <p:extLst>
      <p:ext uri="{BB962C8B-B14F-4D97-AF65-F5344CB8AC3E}">
        <p14:creationId xmlns:p14="http://schemas.microsoft.com/office/powerpoint/2010/main" val="108940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0BD83-31CC-ADDE-2D39-5C1BEE455B7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C8BC54-2506-2E29-3E00-1596ED2EA340}"/>
              </a:ext>
            </a:extLst>
          </p:cNvPr>
          <p:cNvSpPr txBox="1"/>
          <p:nvPr/>
        </p:nvSpPr>
        <p:spPr>
          <a:xfrm>
            <a:off x="756553" y="328554"/>
            <a:ext cx="80984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cs typeface="Arial"/>
              </a:rPr>
              <a:t>Proposed Streambank Stabilization</a:t>
            </a:r>
          </a:p>
        </p:txBody>
      </p:sp>
      <p:pic>
        <p:nvPicPr>
          <p:cNvPr id="7" name="Picture 6">
            <a:extLst>
              <a:ext uri="{FF2B5EF4-FFF2-40B4-BE49-F238E27FC236}">
                <a16:creationId xmlns:a16="http://schemas.microsoft.com/office/drawing/2014/main" id="{BA1C291D-6333-8BF7-D807-616E5B392085}"/>
              </a:ext>
            </a:extLst>
          </p:cNvPr>
          <p:cNvPicPr>
            <a:picLocks noChangeAspect="1"/>
          </p:cNvPicPr>
          <p:nvPr/>
        </p:nvPicPr>
        <p:blipFill>
          <a:blip r:embed="rId3"/>
          <a:stretch>
            <a:fillRect/>
          </a:stretch>
        </p:blipFill>
        <p:spPr>
          <a:xfrm>
            <a:off x="1377792" y="913329"/>
            <a:ext cx="5428113" cy="4083627"/>
          </a:xfrm>
          <a:prstGeom prst="rect">
            <a:avLst/>
          </a:prstGeom>
        </p:spPr>
      </p:pic>
      <p:sp>
        <p:nvSpPr>
          <p:cNvPr id="12" name="Content Placeholder 2">
            <a:extLst>
              <a:ext uri="{FF2B5EF4-FFF2-40B4-BE49-F238E27FC236}">
                <a16:creationId xmlns:a16="http://schemas.microsoft.com/office/drawing/2014/main" id="{1830CACF-185F-DD6D-6026-4CBFA9C5F1ED}"/>
              </a:ext>
            </a:extLst>
          </p:cNvPr>
          <p:cNvSpPr>
            <a:spLocks noGrp="1"/>
          </p:cNvSpPr>
          <p:nvPr>
            <p:ph idx="1"/>
          </p:nvPr>
        </p:nvSpPr>
        <p:spPr>
          <a:xfrm>
            <a:off x="6925663" y="913329"/>
            <a:ext cx="2109479" cy="3539734"/>
          </a:xfrm>
        </p:spPr>
        <p:txBody>
          <a:bodyPr vert="horz" lIns="91440" tIns="45720" rIns="91440" bIns="45720" rtlCol="0" anchor="t">
            <a:normAutofit fontScale="92500" lnSpcReduction="10000"/>
          </a:bodyPr>
          <a:lstStyle/>
          <a:p>
            <a:r>
              <a:rPr lang="en-US" sz="1700" dirty="0">
                <a:cs typeface="Arial"/>
              </a:rPr>
              <a:t>Work Area 1:</a:t>
            </a:r>
          </a:p>
          <a:p>
            <a:pPr lvl="1"/>
            <a:r>
              <a:rPr lang="en-US" sz="1550" dirty="0">
                <a:cs typeface="Arial"/>
              </a:rPr>
              <a:t>2 additional trees saved</a:t>
            </a:r>
          </a:p>
          <a:p>
            <a:pPr lvl="1"/>
            <a:r>
              <a:rPr lang="en-US" sz="1550" dirty="0">
                <a:cs typeface="Arial"/>
              </a:rPr>
              <a:t>5,000 SF less disturbance due to grading/access</a:t>
            </a:r>
          </a:p>
          <a:p>
            <a:r>
              <a:rPr lang="en-US" sz="1700" dirty="0">
                <a:cs typeface="Arial"/>
              </a:rPr>
              <a:t>Work Area 4:</a:t>
            </a:r>
          </a:p>
          <a:p>
            <a:pPr lvl="1"/>
            <a:r>
              <a:rPr lang="en-US" sz="1550" dirty="0">
                <a:cs typeface="Arial"/>
              </a:rPr>
              <a:t>1 additional tree saved</a:t>
            </a:r>
          </a:p>
          <a:p>
            <a:pPr lvl="1"/>
            <a:r>
              <a:rPr lang="en-US" sz="1550" dirty="0">
                <a:cs typeface="Arial"/>
              </a:rPr>
              <a:t>5,600 SF less disturbance due to grading/access</a:t>
            </a:r>
          </a:p>
          <a:p>
            <a:endParaRPr lang="en-US" sz="1400" dirty="0">
              <a:cs typeface="Arial"/>
            </a:endParaRPr>
          </a:p>
        </p:txBody>
      </p:sp>
    </p:spTree>
    <p:extLst>
      <p:ext uri="{BB962C8B-B14F-4D97-AF65-F5344CB8AC3E}">
        <p14:creationId xmlns:p14="http://schemas.microsoft.com/office/powerpoint/2010/main" val="1792334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A7045-08BA-575A-D3C0-3A3DAE7CB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72DD5-ADE3-E143-87F2-2DF5B3D82174}"/>
              </a:ext>
            </a:extLst>
          </p:cNvPr>
          <p:cNvSpPr>
            <a:spLocks noGrp="1"/>
          </p:cNvSpPr>
          <p:nvPr>
            <p:ph type="title"/>
          </p:nvPr>
        </p:nvSpPr>
        <p:spPr>
          <a:xfrm>
            <a:off x="1123200" y="175464"/>
            <a:ext cx="8020800" cy="960668"/>
          </a:xfrm>
        </p:spPr>
        <p:txBody>
          <a:bodyPr>
            <a:noAutofit/>
          </a:bodyPr>
          <a:lstStyle/>
          <a:p>
            <a:r>
              <a:rPr lang="en-US" sz="2000" dirty="0"/>
              <a:t>Work Area 1 – Above Laminated Pedestrian Bridge</a:t>
            </a:r>
          </a:p>
        </p:txBody>
      </p:sp>
      <p:sp>
        <p:nvSpPr>
          <p:cNvPr id="3" name="Content Placeholder 2">
            <a:extLst>
              <a:ext uri="{FF2B5EF4-FFF2-40B4-BE49-F238E27FC236}">
                <a16:creationId xmlns:a16="http://schemas.microsoft.com/office/drawing/2014/main" id="{CB587B92-700F-3E61-A0B4-5D3DCDB15235}"/>
              </a:ext>
            </a:extLst>
          </p:cNvPr>
          <p:cNvSpPr>
            <a:spLocks noGrp="1"/>
          </p:cNvSpPr>
          <p:nvPr>
            <p:ph idx="1"/>
          </p:nvPr>
        </p:nvSpPr>
        <p:spPr>
          <a:xfrm>
            <a:off x="1482400" y="3740727"/>
            <a:ext cx="5048000" cy="1297111"/>
          </a:xfrm>
        </p:spPr>
        <p:txBody>
          <a:bodyPr vert="horz" lIns="91440" tIns="45720" rIns="91440" bIns="45720" rtlCol="0" anchor="t">
            <a:normAutofit fontScale="70000" lnSpcReduction="20000"/>
          </a:bodyPr>
          <a:lstStyle/>
          <a:p>
            <a:r>
              <a:rPr lang="en-US" sz="1700" dirty="0">
                <a:cs typeface="Arial"/>
              </a:rPr>
              <a:t>Realign channel, remove excess sediment &amp; reuse on site</a:t>
            </a:r>
          </a:p>
          <a:p>
            <a:r>
              <a:rPr lang="en-US" sz="1700" dirty="0">
                <a:cs typeface="Arial"/>
              </a:rPr>
              <a:t>Install imbricated rock walls and rock J-hook</a:t>
            </a:r>
          </a:p>
          <a:p>
            <a:r>
              <a:rPr lang="en-US" sz="1700" dirty="0">
                <a:cs typeface="Arial"/>
              </a:rPr>
              <a:t>Eliminate erosion of bridge abutments, improve channel geometry and sediment transport, prevent future channel migration</a:t>
            </a:r>
          </a:p>
          <a:p>
            <a:r>
              <a:rPr lang="en-US" sz="1700" dirty="0">
                <a:cs typeface="Arial"/>
              </a:rPr>
              <a:t>If work is not completed – erosion will continue, likely cause additional tree falls and potentially impact bridge abutments</a:t>
            </a:r>
          </a:p>
          <a:p>
            <a:endParaRPr lang="en-US" sz="1400" dirty="0">
              <a:cs typeface="Arial"/>
            </a:endParaRPr>
          </a:p>
        </p:txBody>
      </p:sp>
      <p:pic>
        <p:nvPicPr>
          <p:cNvPr id="4" name="Picture 3">
            <a:extLst>
              <a:ext uri="{FF2B5EF4-FFF2-40B4-BE49-F238E27FC236}">
                <a16:creationId xmlns:a16="http://schemas.microsoft.com/office/drawing/2014/main" id="{38AF471F-100B-009E-C38B-BD54411D6A4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pic>
        <p:nvPicPr>
          <p:cNvPr id="6" name="Content Placeholder 1">
            <a:extLst>
              <a:ext uri="{FF2B5EF4-FFF2-40B4-BE49-F238E27FC236}">
                <a16:creationId xmlns:a16="http://schemas.microsoft.com/office/drawing/2014/main" id="{32B0DF94-6769-4E22-68E9-F8207CE154DB}"/>
              </a:ext>
            </a:extLst>
          </p:cNvPr>
          <p:cNvPicPr>
            <a:picLocks noChangeAspect="1"/>
          </p:cNvPicPr>
          <p:nvPr/>
        </p:nvPicPr>
        <p:blipFill>
          <a:blip r:embed="rId3"/>
          <a:stretch>
            <a:fillRect/>
          </a:stretch>
        </p:blipFill>
        <p:spPr>
          <a:xfrm>
            <a:off x="1482400" y="693316"/>
            <a:ext cx="4069314" cy="3047411"/>
          </a:xfrm>
          <a:prstGeom prst="rect">
            <a:avLst/>
          </a:prstGeom>
        </p:spPr>
      </p:pic>
      <p:pic>
        <p:nvPicPr>
          <p:cNvPr id="8" name="Picture 7">
            <a:extLst>
              <a:ext uri="{FF2B5EF4-FFF2-40B4-BE49-F238E27FC236}">
                <a16:creationId xmlns:a16="http://schemas.microsoft.com/office/drawing/2014/main" id="{42DE93EB-352F-38B6-124B-D9152A796038}"/>
              </a:ext>
            </a:extLst>
          </p:cNvPr>
          <p:cNvPicPr>
            <a:picLocks noChangeAspect="1"/>
          </p:cNvPicPr>
          <p:nvPr/>
        </p:nvPicPr>
        <p:blipFill>
          <a:blip r:embed="rId4"/>
          <a:stretch>
            <a:fillRect/>
          </a:stretch>
        </p:blipFill>
        <p:spPr>
          <a:xfrm>
            <a:off x="5853018" y="687095"/>
            <a:ext cx="3064963" cy="3053632"/>
          </a:xfrm>
          <a:prstGeom prst="rect">
            <a:avLst/>
          </a:prstGeom>
        </p:spPr>
      </p:pic>
      <p:sp>
        <p:nvSpPr>
          <p:cNvPr id="5" name="TextBox 4">
            <a:extLst>
              <a:ext uri="{FF2B5EF4-FFF2-40B4-BE49-F238E27FC236}">
                <a16:creationId xmlns:a16="http://schemas.microsoft.com/office/drawing/2014/main" id="{1A1831FA-18D6-D8D7-602E-6790359C82AD}"/>
              </a:ext>
            </a:extLst>
          </p:cNvPr>
          <p:cNvSpPr txBox="1"/>
          <p:nvPr/>
        </p:nvSpPr>
        <p:spPr>
          <a:xfrm rot="1193371">
            <a:off x="1489245" y="1725483"/>
            <a:ext cx="8020800" cy="1446550"/>
          </a:xfrm>
          <a:prstGeom prst="rect">
            <a:avLst/>
          </a:prstGeom>
          <a:noFill/>
        </p:spPr>
        <p:txBody>
          <a:bodyPr wrap="square" rtlCol="0">
            <a:spAutoFit/>
          </a:bodyPr>
          <a:lstStyle/>
          <a:p>
            <a:r>
              <a:rPr lang="en-US" sz="8800" dirty="0">
                <a:solidFill>
                  <a:srgbClr val="FF0000"/>
                </a:solidFill>
              </a:rPr>
              <a:t>ELIMINATED</a:t>
            </a:r>
          </a:p>
        </p:txBody>
      </p:sp>
    </p:spTree>
    <p:extLst>
      <p:ext uri="{BB962C8B-B14F-4D97-AF65-F5344CB8AC3E}">
        <p14:creationId xmlns:p14="http://schemas.microsoft.com/office/powerpoint/2010/main" val="2301297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C0FA7-DAC4-A5EC-45F8-280D111F3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5663C-459B-728B-8EAF-1A247288232A}"/>
              </a:ext>
            </a:extLst>
          </p:cNvPr>
          <p:cNvSpPr>
            <a:spLocks noGrp="1"/>
          </p:cNvSpPr>
          <p:nvPr>
            <p:ph type="title"/>
          </p:nvPr>
        </p:nvSpPr>
        <p:spPr>
          <a:xfrm>
            <a:off x="1000800" y="105938"/>
            <a:ext cx="8143200" cy="960668"/>
          </a:xfrm>
        </p:spPr>
        <p:txBody>
          <a:bodyPr>
            <a:noAutofit/>
          </a:bodyPr>
          <a:lstStyle/>
          <a:p>
            <a:r>
              <a:rPr lang="en-US" sz="2000" dirty="0"/>
              <a:t>Work Area 2 – Below Laminated Pedestrian Bridge</a:t>
            </a:r>
          </a:p>
        </p:txBody>
      </p:sp>
      <p:sp>
        <p:nvSpPr>
          <p:cNvPr id="3" name="Content Placeholder 2">
            <a:extLst>
              <a:ext uri="{FF2B5EF4-FFF2-40B4-BE49-F238E27FC236}">
                <a16:creationId xmlns:a16="http://schemas.microsoft.com/office/drawing/2014/main" id="{FC47A259-CB91-EB0B-E45E-FF7D5B054F5E}"/>
              </a:ext>
            </a:extLst>
          </p:cNvPr>
          <p:cNvSpPr>
            <a:spLocks noGrp="1"/>
          </p:cNvSpPr>
          <p:nvPr>
            <p:ph idx="1"/>
          </p:nvPr>
        </p:nvSpPr>
        <p:spPr>
          <a:xfrm>
            <a:off x="1374051" y="3749144"/>
            <a:ext cx="5550421" cy="1121647"/>
          </a:xfrm>
        </p:spPr>
        <p:txBody>
          <a:bodyPr vert="horz" lIns="91440" tIns="45720" rIns="91440" bIns="45720" rtlCol="0" anchor="t">
            <a:noAutofit/>
          </a:bodyPr>
          <a:lstStyle/>
          <a:p>
            <a:r>
              <a:rPr lang="en-US" sz="1200" dirty="0">
                <a:cs typeface="Arial"/>
              </a:rPr>
              <a:t>Realign channel, remove excess sediment &amp; reuse on site</a:t>
            </a:r>
          </a:p>
          <a:p>
            <a:r>
              <a:rPr lang="en-US" sz="1200" dirty="0">
                <a:cs typeface="Arial"/>
              </a:rPr>
              <a:t>Install rock toe protection, grade and stabilize banks</a:t>
            </a:r>
          </a:p>
          <a:p>
            <a:r>
              <a:rPr lang="en-US" sz="1200" dirty="0">
                <a:cs typeface="Arial"/>
              </a:rPr>
              <a:t>Improve channel geometry and sediment transport, stabilize bank erosion</a:t>
            </a:r>
          </a:p>
          <a:p>
            <a:r>
              <a:rPr lang="en-US" sz="1200" dirty="0">
                <a:cs typeface="Arial"/>
              </a:rPr>
              <a:t>If work is not completed – erosion will continue, likely cause additional tree falls </a:t>
            </a:r>
          </a:p>
        </p:txBody>
      </p:sp>
      <p:pic>
        <p:nvPicPr>
          <p:cNvPr id="4" name="Picture 3">
            <a:extLst>
              <a:ext uri="{FF2B5EF4-FFF2-40B4-BE49-F238E27FC236}">
                <a16:creationId xmlns:a16="http://schemas.microsoft.com/office/drawing/2014/main" id="{D172EA60-7F42-E37B-6BFD-692F4BD9901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pic>
        <p:nvPicPr>
          <p:cNvPr id="5" name="Picture 4">
            <a:extLst>
              <a:ext uri="{FF2B5EF4-FFF2-40B4-BE49-F238E27FC236}">
                <a16:creationId xmlns:a16="http://schemas.microsoft.com/office/drawing/2014/main" id="{B5F7B338-927A-0E5E-9B7F-C75E7041C2E4}"/>
              </a:ext>
            </a:extLst>
          </p:cNvPr>
          <p:cNvPicPr>
            <a:picLocks noChangeAspect="1"/>
          </p:cNvPicPr>
          <p:nvPr/>
        </p:nvPicPr>
        <p:blipFill>
          <a:blip r:embed="rId3"/>
          <a:stretch>
            <a:fillRect/>
          </a:stretch>
        </p:blipFill>
        <p:spPr>
          <a:xfrm>
            <a:off x="1482400" y="547798"/>
            <a:ext cx="4173142" cy="3131820"/>
          </a:xfrm>
          <a:prstGeom prst="rect">
            <a:avLst/>
          </a:prstGeom>
        </p:spPr>
      </p:pic>
      <p:pic>
        <p:nvPicPr>
          <p:cNvPr id="9" name="Picture 8">
            <a:extLst>
              <a:ext uri="{FF2B5EF4-FFF2-40B4-BE49-F238E27FC236}">
                <a16:creationId xmlns:a16="http://schemas.microsoft.com/office/drawing/2014/main" id="{4AF834E9-9A5C-3DE4-0F1F-0C624E5A1495}"/>
              </a:ext>
            </a:extLst>
          </p:cNvPr>
          <p:cNvPicPr>
            <a:picLocks noChangeAspect="1"/>
          </p:cNvPicPr>
          <p:nvPr/>
        </p:nvPicPr>
        <p:blipFill>
          <a:blip r:embed="rId4"/>
          <a:stretch>
            <a:fillRect/>
          </a:stretch>
        </p:blipFill>
        <p:spPr>
          <a:xfrm>
            <a:off x="6113676" y="655798"/>
            <a:ext cx="1812745" cy="3527034"/>
          </a:xfrm>
          <a:prstGeom prst="rect">
            <a:avLst/>
          </a:prstGeom>
        </p:spPr>
      </p:pic>
    </p:spTree>
    <p:extLst>
      <p:ext uri="{BB962C8B-B14F-4D97-AF65-F5344CB8AC3E}">
        <p14:creationId xmlns:p14="http://schemas.microsoft.com/office/powerpoint/2010/main" val="3269161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C8B8C-31A3-7190-5197-9BBE16C42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BB3AE-8AD8-11F1-C155-22F2597A34CE}"/>
              </a:ext>
            </a:extLst>
          </p:cNvPr>
          <p:cNvSpPr>
            <a:spLocks noGrp="1"/>
          </p:cNvSpPr>
          <p:nvPr>
            <p:ph type="title"/>
          </p:nvPr>
        </p:nvSpPr>
        <p:spPr>
          <a:xfrm>
            <a:off x="1000800" y="175464"/>
            <a:ext cx="8143200" cy="960668"/>
          </a:xfrm>
        </p:spPr>
        <p:txBody>
          <a:bodyPr>
            <a:noAutofit/>
          </a:bodyPr>
          <a:lstStyle/>
          <a:p>
            <a:r>
              <a:rPr lang="en-US" sz="2000" dirty="0"/>
              <a:t>Work Area 3 – Toe of Slope behind Autum View Lane</a:t>
            </a:r>
          </a:p>
        </p:txBody>
      </p:sp>
      <p:sp>
        <p:nvSpPr>
          <p:cNvPr id="3" name="Content Placeholder 2">
            <a:extLst>
              <a:ext uri="{FF2B5EF4-FFF2-40B4-BE49-F238E27FC236}">
                <a16:creationId xmlns:a16="http://schemas.microsoft.com/office/drawing/2014/main" id="{3AD7499C-E872-2972-62AF-7A49E323FABC}"/>
              </a:ext>
            </a:extLst>
          </p:cNvPr>
          <p:cNvSpPr>
            <a:spLocks noGrp="1"/>
          </p:cNvSpPr>
          <p:nvPr>
            <p:ph idx="1"/>
          </p:nvPr>
        </p:nvSpPr>
        <p:spPr>
          <a:xfrm>
            <a:off x="1476602" y="3486668"/>
            <a:ext cx="5201289" cy="1593895"/>
          </a:xfrm>
        </p:spPr>
        <p:txBody>
          <a:bodyPr vert="horz" lIns="91440" tIns="45720" rIns="91440" bIns="45720" rtlCol="0" anchor="t">
            <a:noAutofit/>
          </a:bodyPr>
          <a:lstStyle/>
          <a:p>
            <a:r>
              <a:rPr lang="en-US" sz="1050" dirty="0">
                <a:cs typeface="Arial"/>
              </a:rPr>
              <a:t>Install stone toe protection along eroding toe of bank</a:t>
            </a:r>
          </a:p>
          <a:p>
            <a:r>
              <a:rPr lang="en-US" sz="1050" dirty="0">
                <a:cs typeface="Arial"/>
              </a:rPr>
              <a:t>Grade and stabilize bank</a:t>
            </a:r>
          </a:p>
          <a:p>
            <a:r>
              <a:rPr lang="en-US" sz="1050" dirty="0">
                <a:cs typeface="Arial"/>
              </a:rPr>
              <a:t>Stabilize bank erosion, prevent future undercutting of toe of slope and tree roots</a:t>
            </a:r>
          </a:p>
          <a:p>
            <a:r>
              <a:rPr lang="en-US" sz="1050" dirty="0">
                <a:cs typeface="Arial"/>
              </a:rPr>
              <a:t>If work is not completed – erosion will continue, likely cause additional tree falls and continue to undermine hill slope</a:t>
            </a:r>
          </a:p>
          <a:p>
            <a:pPr lvl="1"/>
            <a:r>
              <a:rPr lang="en-US" sz="1000" dirty="0">
                <a:cs typeface="Arial"/>
              </a:rPr>
              <a:t>Continued erosion could cause two specimen trees to fall which would cause large scale damage to hill slope </a:t>
            </a:r>
          </a:p>
        </p:txBody>
      </p:sp>
      <p:pic>
        <p:nvPicPr>
          <p:cNvPr id="4" name="Picture 3">
            <a:extLst>
              <a:ext uri="{FF2B5EF4-FFF2-40B4-BE49-F238E27FC236}">
                <a16:creationId xmlns:a16="http://schemas.microsoft.com/office/drawing/2014/main" id="{620B914D-0965-A6AB-2F87-C71E341F187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pic>
        <p:nvPicPr>
          <p:cNvPr id="6" name="Content Placeholder 1">
            <a:extLst>
              <a:ext uri="{FF2B5EF4-FFF2-40B4-BE49-F238E27FC236}">
                <a16:creationId xmlns:a16="http://schemas.microsoft.com/office/drawing/2014/main" id="{C2F2C271-ECEE-2472-88DE-AA708EC5FC67}"/>
              </a:ext>
            </a:extLst>
          </p:cNvPr>
          <p:cNvPicPr>
            <a:picLocks noChangeAspect="1"/>
          </p:cNvPicPr>
          <p:nvPr/>
        </p:nvPicPr>
        <p:blipFill>
          <a:blip r:embed="rId3"/>
          <a:stretch>
            <a:fillRect/>
          </a:stretch>
        </p:blipFill>
        <p:spPr>
          <a:xfrm>
            <a:off x="1476602" y="655798"/>
            <a:ext cx="3700676" cy="2769573"/>
          </a:xfrm>
          <a:prstGeom prst="rect">
            <a:avLst/>
          </a:prstGeom>
        </p:spPr>
      </p:pic>
      <p:pic>
        <p:nvPicPr>
          <p:cNvPr id="8" name="Picture 7">
            <a:extLst>
              <a:ext uri="{FF2B5EF4-FFF2-40B4-BE49-F238E27FC236}">
                <a16:creationId xmlns:a16="http://schemas.microsoft.com/office/drawing/2014/main" id="{1B59C2DB-EDA3-896F-AF8A-DA07A96DBD76}"/>
              </a:ext>
            </a:extLst>
          </p:cNvPr>
          <p:cNvPicPr>
            <a:picLocks noChangeAspect="1"/>
          </p:cNvPicPr>
          <p:nvPr/>
        </p:nvPicPr>
        <p:blipFill>
          <a:blip r:embed="rId4"/>
          <a:stretch>
            <a:fillRect/>
          </a:stretch>
        </p:blipFill>
        <p:spPr>
          <a:xfrm>
            <a:off x="5298851" y="1197429"/>
            <a:ext cx="3629519" cy="1684814"/>
          </a:xfrm>
          <a:prstGeom prst="rect">
            <a:avLst/>
          </a:prstGeom>
        </p:spPr>
      </p:pic>
    </p:spTree>
    <p:extLst>
      <p:ext uri="{BB962C8B-B14F-4D97-AF65-F5344CB8AC3E}">
        <p14:creationId xmlns:p14="http://schemas.microsoft.com/office/powerpoint/2010/main" val="3682282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69D66-C34A-64F8-5CDD-498E55ACD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F4643-F966-E7D5-9CAD-9D72FD8078EB}"/>
              </a:ext>
            </a:extLst>
          </p:cNvPr>
          <p:cNvSpPr>
            <a:spLocks noGrp="1"/>
          </p:cNvSpPr>
          <p:nvPr>
            <p:ph type="title"/>
          </p:nvPr>
        </p:nvSpPr>
        <p:spPr>
          <a:xfrm>
            <a:off x="1015200" y="175464"/>
            <a:ext cx="8128800" cy="960668"/>
          </a:xfrm>
        </p:spPr>
        <p:txBody>
          <a:bodyPr>
            <a:noAutofit/>
          </a:bodyPr>
          <a:lstStyle/>
          <a:p>
            <a:r>
              <a:rPr lang="en-US" sz="2000" dirty="0"/>
              <a:t>Work Area 4 – Eroded Bank along Park Path</a:t>
            </a:r>
          </a:p>
        </p:txBody>
      </p:sp>
      <p:sp>
        <p:nvSpPr>
          <p:cNvPr id="3" name="Content Placeholder 2">
            <a:extLst>
              <a:ext uri="{FF2B5EF4-FFF2-40B4-BE49-F238E27FC236}">
                <a16:creationId xmlns:a16="http://schemas.microsoft.com/office/drawing/2014/main" id="{FCDAB98E-D465-5C01-06FB-24AB87F3F64A}"/>
              </a:ext>
            </a:extLst>
          </p:cNvPr>
          <p:cNvSpPr>
            <a:spLocks noGrp="1"/>
          </p:cNvSpPr>
          <p:nvPr>
            <p:ph idx="1"/>
          </p:nvPr>
        </p:nvSpPr>
        <p:spPr>
          <a:xfrm>
            <a:off x="1482400" y="3746805"/>
            <a:ext cx="4552454" cy="1121647"/>
          </a:xfrm>
        </p:spPr>
        <p:txBody>
          <a:bodyPr vert="horz" lIns="91440" tIns="45720" rIns="91440" bIns="45720" rtlCol="0" anchor="t">
            <a:normAutofit fontScale="85000" lnSpcReduction="10000"/>
          </a:bodyPr>
          <a:lstStyle/>
          <a:p>
            <a:r>
              <a:rPr lang="en-US" sz="1400" dirty="0">
                <a:cs typeface="Arial"/>
              </a:rPr>
              <a:t>Install imbricated rock wall along length of eroded bank</a:t>
            </a:r>
          </a:p>
          <a:p>
            <a:r>
              <a:rPr lang="en-US" sz="1400" dirty="0">
                <a:cs typeface="Arial"/>
              </a:rPr>
              <a:t>Stabilize bank erosion, prevent further channel migration toward park path</a:t>
            </a:r>
          </a:p>
          <a:p>
            <a:r>
              <a:rPr lang="en-US" sz="1400" dirty="0">
                <a:cs typeface="Arial"/>
              </a:rPr>
              <a:t>If work is not completed – erosion will continue, likely cause additional tree falls and will migrate toward park path</a:t>
            </a:r>
          </a:p>
        </p:txBody>
      </p:sp>
      <p:pic>
        <p:nvPicPr>
          <p:cNvPr id="4" name="Picture 3">
            <a:extLst>
              <a:ext uri="{FF2B5EF4-FFF2-40B4-BE49-F238E27FC236}">
                <a16:creationId xmlns:a16="http://schemas.microsoft.com/office/drawing/2014/main" id="{DF7ABE11-9BA4-1D4B-DDD0-3951D83899C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pic>
        <p:nvPicPr>
          <p:cNvPr id="5" name="Picture 4">
            <a:extLst>
              <a:ext uri="{FF2B5EF4-FFF2-40B4-BE49-F238E27FC236}">
                <a16:creationId xmlns:a16="http://schemas.microsoft.com/office/drawing/2014/main" id="{8FC8E402-5A08-BF63-42F3-082B24350E6C}"/>
              </a:ext>
            </a:extLst>
          </p:cNvPr>
          <p:cNvPicPr>
            <a:picLocks noChangeAspect="1"/>
          </p:cNvPicPr>
          <p:nvPr/>
        </p:nvPicPr>
        <p:blipFill>
          <a:blip r:embed="rId3"/>
          <a:stretch>
            <a:fillRect/>
          </a:stretch>
        </p:blipFill>
        <p:spPr>
          <a:xfrm>
            <a:off x="1483779" y="768531"/>
            <a:ext cx="3765006" cy="2823755"/>
          </a:xfrm>
          <a:prstGeom prst="rect">
            <a:avLst/>
          </a:prstGeom>
        </p:spPr>
      </p:pic>
      <p:pic>
        <p:nvPicPr>
          <p:cNvPr id="9" name="Picture 8">
            <a:extLst>
              <a:ext uri="{FF2B5EF4-FFF2-40B4-BE49-F238E27FC236}">
                <a16:creationId xmlns:a16="http://schemas.microsoft.com/office/drawing/2014/main" id="{45C374BE-1457-2F74-6651-E399E6CCDE8C}"/>
              </a:ext>
            </a:extLst>
          </p:cNvPr>
          <p:cNvPicPr>
            <a:picLocks noChangeAspect="1"/>
          </p:cNvPicPr>
          <p:nvPr/>
        </p:nvPicPr>
        <p:blipFill>
          <a:blip r:embed="rId4"/>
          <a:stretch>
            <a:fillRect/>
          </a:stretch>
        </p:blipFill>
        <p:spPr>
          <a:xfrm>
            <a:off x="5453787" y="768531"/>
            <a:ext cx="3474583" cy="2823755"/>
          </a:xfrm>
          <a:prstGeom prst="rect">
            <a:avLst/>
          </a:prstGeom>
        </p:spPr>
      </p:pic>
      <p:sp>
        <p:nvSpPr>
          <p:cNvPr id="6" name="TextBox 5">
            <a:extLst>
              <a:ext uri="{FF2B5EF4-FFF2-40B4-BE49-F238E27FC236}">
                <a16:creationId xmlns:a16="http://schemas.microsoft.com/office/drawing/2014/main" id="{10DA2C4D-10BF-D2D9-3820-4D52DAEAF6D9}"/>
              </a:ext>
            </a:extLst>
          </p:cNvPr>
          <p:cNvSpPr txBox="1"/>
          <p:nvPr/>
        </p:nvSpPr>
        <p:spPr>
          <a:xfrm rot="1193371">
            <a:off x="1489245" y="1725483"/>
            <a:ext cx="8020800" cy="1446550"/>
          </a:xfrm>
          <a:prstGeom prst="rect">
            <a:avLst/>
          </a:prstGeom>
          <a:noFill/>
        </p:spPr>
        <p:txBody>
          <a:bodyPr wrap="square" rtlCol="0">
            <a:spAutoFit/>
          </a:bodyPr>
          <a:lstStyle/>
          <a:p>
            <a:r>
              <a:rPr lang="en-US" sz="8800" dirty="0">
                <a:solidFill>
                  <a:srgbClr val="FF0000"/>
                </a:solidFill>
              </a:rPr>
              <a:t>ELIMINATED</a:t>
            </a:r>
          </a:p>
        </p:txBody>
      </p:sp>
    </p:spTree>
    <p:extLst>
      <p:ext uri="{BB962C8B-B14F-4D97-AF65-F5344CB8AC3E}">
        <p14:creationId xmlns:p14="http://schemas.microsoft.com/office/powerpoint/2010/main" val="2235550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9F96-8218-0785-55A1-D0F966AEF9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79E0D-A558-00D8-5A7D-D621DA6BA738}"/>
              </a:ext>
            </a:extLst>
          </p:cNvPr>
          <p:cNvSpPr>
            <a:spLocks noGrp="1"/>
          </p:cNvSpPr>
          <p:nvPr>
            <p:ph type="title"/>
          </p:nvPr>
        </p:nvSpPr>
        <p:spPr>
          <a:xfrm>
            <a:off x="984125" y="147860"/>
            <a:ext cx="8059075" cy="960668"/>
          </a:xfrm>
        </p:spPr>
        <p:txBody>
          <a:bodyPr>
            <a:noAutofit/>
          </a:bodyPr>
          <a:lstStyle/>
          <a:p>
            <a:r>
              <a:rPr lang="en-US" sz="2000" dirty="0"/>
              <a:t>Work Area 5 &amp; 6 – Repair of Existing Imbricated Wall</a:t>
            </a:r>
          </a:p>
        </p:txBody>
      </p:sp>
      <p:pic>
        <p:nvPicPr>
          <p:cNvPr id="4" name="Picture 3">
            <a:extLst>
              <a:ext uri="{FF2B5EF4-FFF2-40B4-BE49-F238E27FC236}">
                <a16:creationId xmlns:a16="http://schemas.microsoft.com/office/drawing/2014/main" id="{DA3DE22D-6980-05A1-63F9-DAAE6BBE36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24472" y="4252358"/>
            <a:ext cx="2003898" cy="704142"/>
          </a:xfrm>
          <a:prstGeom prst="rect">
            <a:avLst/>
          </a:prstGeom>
        </p:spPr>
      </p:pic>
      <p:pic>
        <p:nvPicPr>
          <p:cNvPr id="8" name="Content Placeholder 1">
            <a:extLst>
              <a:ext uri="{FF2B5EF4-FFF2-40B4-BE49-F238E27FC236}">
                <a16:creationId xmlns:a16="http://schemas.microsoft.com/office/drawing/2014/main" id="{8A0A9E3F-38CB-1AEF-067A-DA744F732B17}"/>
              </a:ext>
            </a:extLst>
          </p:cNvPr>
          <p:cNvPicPr>
            <a:picLocks noChangeAspect="1"/>
          </p:cNvPicPr>
          <p:nvPr/>
        </p:nvPicPr>
        <p:blipFill>
          <a:blip r:embed="rId3"/>
          <a:stretch>
            <a:fillRect/>
          </a:stretch>
        </p:blipFill>
        <p:spPr>
          <a:xfrm>
            <a:off x="4850575" y="1221092"/>
            <a:ext cx="3882784" cy="2813880"/>
          </a:xfrm>
          <a:prstGeom prst="rect">
            <a:avLst/>
          </a:prstGeom>
        </p:spPr>
      </p:pic>
      <p:pic>
        <p:nvPicPr>
          <p:cNvPr id="10" name="Picture 9">
            <a:extLst>
              <a:ext uri="{FF2B5EF4-FFF2-40B4-BE49-F238E27FC236}">
                <a16:creationId xmlns:a16="http://schemas.microsoft.com/office/drawing/2014/main" id="{B63D3D33-E26D-07FA-3162-AE556C66E6D6}"/>
              </a:ext>
            </a:extLst>
          </p:cNvPr>
          <p:cNvPicPr>
            <a:picLocks noChangeAspect="1"/>
          </p:cNvPicPr>
          <p:nvPr/>
        </p:nvPicPr>
        <p:blipFill>
          <a:blip r:embed="rId4"/>
          <a:stretch>
            <a:fillRect/>
          </a:stretch>
        </p:blipFill>
        <p:spPr>
          <a:xfrm>
            <a:off x="769379" y="1223208"/>
            <a:ext cx="3804031" cy="2811764"/>
          </a:xfrm>
          <a:prstGeom prst="rect">
            <a:avLst/>
          </a:prstGeom>
        </p:spPr>
      </p:pic>
      <p:sp>
        <p:nvSpPr>
          <p:cNvPr id="3" name="Content Placeholder 2">
            <a:extLst>
              <a:ext uri="{FF2B5EF4-FFF2-40B4-BE49-F238E27FC236}">
                <a16:creationId xmlns:a16="http://schemas.microsoft.com/office/drawing/2014/main" id="{D2098DBE-2186-BBAE-E76C-5DF64F5265B4}"/>
              </a:ext>
            </a:extLst>
          </p:cNvPr>
          <p:cNvSpPr>
            <a:spLocks noGrp="1"/>
          </p:cNvSpPr>
          <p:nvPr>
            <p:ph idx="1"/>
          </p:nvPr>
        </p:nvSpPr>
        <p:spPr>
          <a:xfrm>
            <a:off x="984125" y="4119933"/>
            <a:ext cx="4552454" cy="848103"/>
          </a:xfrm>
        </p:spPr>
        <p:txBody>
          <a:bodyPr vert="horz" lIns="91440" tIns="45720" rIns="91440" bIns="45720" rtlCol="0" anchor="t">
            <a:normAutofit fontScale="92500" lnSpcReduction="20000"/>
          </a:bodyPr>
          <a:lstStyle/>
          <a:p>
            <a:r>
              <a:rPr lang="en-US" sz="1300" dirty="0">
                <a:cs typeface="Arial"/>
              </a:rPr>
              <a:t>Repair damage to existing imbricated walls built during original stabilization work</a:t>
            </a:r>
          </a:p>
          <a:p>
            <a:r>
              <a:rPr lang="en-US" sz="1300" dirty="0">
                <a:cs typeface="Arial"/>
              </a:rPr>
              <a:t>If work is not completed – imbricated walls will continue to unravel</a:t>
            </a:r>
          </a:p>
          <a:p>
            <a:endParaRPr lang="en-US" sz="1400" dirty="0">
              <a:cs typeface="Arial"/>
            </a:endParaRPr>
          </a:p>
        </p:txBody>
      </p:sp>
    </p:spTree>
    <p:extLst>
      <p:ext uri="{BB962C8B-B14F-4D97-AF65-F5344CB8AC3E}">
        <p14:creationId xmlns:p14="http://schemas.microsoft.com/office/powerpoint/2010/main" val="630153122"/>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6fc5c23-7b07-4398-a926-2c48da1ecadf">
      <UserInfo>
        <DisplayName>Milani, Michael</DisplayName>
        <AccountId>255</AccountId>
        <AccountType/>
      </UserInfo>
      <UserInfo>
        <DisplayName>Morgal, Nicola</DisplayName>
        <AccountId>39</AccountId>
        <AccountType/>
      </UserInfo>
      <UserInfo>
        <DisplayName>Moody, Bryan</DisplayName>
        <AccountId>54</AccountId>
        <AccountType/>
      </UserInfo>
      <UserInfo>
        <DisplayName>Linz, Robert</DisplayName>
        <AccountId>329</AccountId>
        <AccountType/>
      </UserInfo>
      <UserInfo>
        <DisplayName>Mooneyhan, Nicholas</DisplayName>
        <AccountId>2875</AccountId>
        <AccountType/>
      </UserInfo>
      <UserInfo>
        <DisplayName>Burrell, Susana</DisplayName>
        <AccountId>118</AccountId>
        <AccountType/>
      </UserInfo>
      <UserInfo>
        <DisplayName>Etter, Ryan</DisplayName>
        <AccountId>158</AccountId>
        <AccountType/>
      </UserInfo>
      <UserInfo>
        <DisplayName>Blevins, Michael</DisplayName>
        <AccountId>76</AccountId>
        <AccountType/>
      </UserInfo>
      <UserInfo>
        <DisplayName>Bloom, Steven</DisplayName>
        <AccountId>2898</AccountId>
        <AccountType/>
      </UserInfo>
      <UserInfo>
        <DisplayName>Sica, Kristianna</DisplayName>
        <AccountId>2992</AccountId>
        <AccountType/>
      </UserInfo>
      <UserInfo>
        <DisplayName>Ponton, Jamie</DisplayName>
        <AccountId>77</AccountId>
        <AccountType/>
      </UserInfo>
    </SharedWithUsers>
    <lcf76f155ced4ddcb4097134ff3c332f xmlns="065de1db-e31c-4292-be75-d6c27d0859e3">
      <Terms xmlns="http://schemas.microsoft.com/office/infopath/2007/PartnerControls"/>
    </lcf76f155ced4ddcb4097134ff3c332f>
    <TaxCatchAll xmlns="7d2709ec-8e54-4d10-aee4-fb73b217dbd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74C18066B5CB4FB6BD4293E00A153C" ma:contentTypeVersion="18" ma:contentTypeDescription="Create a new document." ma:contentTypeScope="" ma:versionID="114e089a4d399c6f622e0680feefbdb3">
  <xsd:schema xmlns:xsd="http://www.w3.org/2001/XMLSchema" xmlns:xs="http://www.w3.org/2001/XMLSchema" xmlns:p="http://schemas.microsoft.com/office/2006/metadata/properties" xmlns:ns2="065de1db-e31c-4292-be75-d6c27d0859e3" xmlns:ns3="b6fc5c23-7b07-4398-a926-2c48da1ecadf" xmlns:ns4="7d2709ec-8e54-4d10-aee4-fb73b217dbd9" targetNamespace="http://schemas.microsoft.com/office/2006/metadata/properties" ma:root="true" ma:fieldsID="6674cb303ebe9f9ed096613317552af5" ns2:_="" ns3:_="" ns4:_="">
    <xsd:import namespace="065de1db-e31c-4292-be75-d6c27d0859e3"/>
    <xsd:import namespace="b6fc5c23-7b07-4398-a926-2c48da1ecadf"/>
    <xsd:import namespace="7d2709ec-8e54-4d10-aee4-fb73b217db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5de1db-e31c-4292-be75-d6c27d0859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0ee160e-1491-45e4-b3d2-c5ef9ce750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fc5c23-7b07-4398-a926-2c48da1eca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2709ec-8e54-4d10-aee4-fb73b217dbd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0ba10b0-a1a3-41fa-88e4-a9d8c587e217}" ma:internalName="TaxCatchAll" ma:showField="CatchAllData" ma:web="b6fc5c23-7b07-4398-a926-2c48da1eca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AA500-8779-4742-814F-360110E9842C}">
  <ds:schemaRefs>
    <ds:schemaRef ds:uri="http://purl.org/dc/dcmitype/"/>
    <ds:schemaRef ds:uri="http://schemas.microsoft.com/office/2006/documentManagement/types"/>
    <ds:schemaRef ds:uri="b6fc5c23-7b07-4398-a926-2c48da1ecadf"/>
    <ds:schemaRef ds:uri="http://schemas.microsoft.com/office/2006/metadata/properties"/>
    <ds:schemaRef ds:uri="http://purl.org/dc/elements/1.1/"/>
    <ds:schemaRef ds:uri="http://purl.org/dc/terms/"/>
    <ds:schemaRef ds:uri="065de1db-e31c-4292-be75-d6c27d0859e3"/>
    <ds:schemaRef ds:uri="http://schemas.microsoft.com/office/infopath/2007/PartnerControls"/>
    <ds:schemaRef ds:uri="http://schemas.openxmlformats.org/package/2006/metadata/core-properties"/>
    <ds:schemaRef ds:uri="7d2709ec-8e54-4d10-aee4-fb73b217dbd9"/>
    <ds:schemaRef ds:uri="http://www.w3.org/XML/1998/namespace"/>
  </ds:schemaRefs>
</ds:datastoreItem>
</file>

<file path=customXml/itemProps2.xml><?xml version="1.0" encoding="utf-8"?>
<ds:datastoreItem xmlns:ds="http://schemas.openxmlformats.org/officeDocument/2006/customXml" ds:itemID="{1B08C1C9-7AB0-4D37-88F6-AB3472B6EEEB}">
  <ds:schemaRefs>
    <ds:schemaRef ds:uri="http://schemas.microsoft.com/sharepoint/v3/contenttype/forms"/>
  </ds:schemaRefs>
</ds:datastoreItem>
</file>

<file path=customXml/itemProps3.xml><?xml version="1.0" encoding="utf-8"?>
<ds:datastoreItem xmlns:ds="http://schemas.openxmlformats.org/officeDocument/2006/customXml" ds:itemID="{5674CE83-7D4F-4B24-ABC4-E1D526B78EF6}">
  <ds:schemaRefs>
    <ds:schemaRef ds:uri="065de1db-e31c-4292-be75-d6c27d0859e3"/>
    <ds:schemaRef ds:uri="7d2709ec-8e54-4d10-aee4-fb73b217dbd9"/>
    <ds:schemaRef ds:uri="b6fc5c23-7b07-4398-a926-2c48da1ec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Wisp</Template>
  <TotalTime>808</TotalTime>
  <Words>1154</Words>
  <Application>Microsoft Office PowerPoint</Application>
  <PresentationFormat>On-screen Show (16:9)</PresentationFormat>
  <Paragraphs>156</Paragraphs>
  <Slides>20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 Black</vt:lpstr>
      <vt:lpstr>Arial</vt:lpstr>
      <vt:lpstr>Aptos</vt:lpstr>
      <vt:lpstr>Aptos Narrow</vt:lpstr>
      <vt:lpstr>Wingdings 3</vt:lpstr>
      <vt:lpstr>Times New Roman</vt:lpstr>
      <vt:lpstr>Brush Script MT</vt:lpstr>
      <vt:lpstr>Wisp</vt:lpstr>
      <vt:lpstr>Font Hill Wetlands Park Bridge, Pathway &amp; Stream Bank Stabilization Project Informational Meeting January 2026 Project Updates</vt:lpstr>
      <vt:lpstr>Agenda</vt:lpstr>
      <vt:lpstr>PowerPoint Presentation</vt:lpstr>
      <vt:lpstr>PowerPoint Presentation</vt:lpstr>
      <vt:lpstr>Work Area 1 – Above Laminated Pedestrian Bridge</vt:lpstr>
      <vt:lpstr>Work Area 2 – Below Laminated Pedestrian Bridge</vt:lpstr>
      <vt:lpstr>Work Area 3 – Toe of Slope behind Autum View Lane</vt:lpstr>
      <vt:lpstr>Work Area 4 – Eroded Bank along Park Path</vt:lpstr>
      <vt:lpstr>Work Area 5 &amp; 6 – Repair of Existing Imbricated Wall</vt:lpstr>
      <vt:lpstr>Work Area 7 – Above of FRP Pedestrian Bridge</vt:lpstr>
      <vt:lpstr>Proposed Bridge/Pathway/Streambank Stabilization Project</vt:lpstr>
      <vt:lpstr>Tree Survey &amp; Tree Impacts</vt:lpstr>
      <vt:lpstr>New Plantings</vt:lpstr>
      <vt:lpstr>Landscape Plan</vt:lpstr>
      <vt:lpstr>Summary of Project Updates</vt:lpstr>
      <vt:lpstr>Next Steps</vt:lpstr>
      <vt:lpstr>Closing/Key Points</vt:lpstr>
      <vt:lpstr>Closing/Key Points</vt:lpstr>
      <vt:lpstr> Questions</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dc:title>
  <dc:creator>Hunter, Anna W</dc:creator>
  <cp:lastModifiedBy>Mooneyhan, Nicholas</cp:lastModifiedBy>
  <cp:revision>144</cp:revision>
  <dcterms:created xsi:type="dcterms:W3CDTF">2022-10-23T17:27:31Z</dcterms:created>
  <dcterms:modified xsi:type="dcterms:W3CDTF">2026-01-20T19:24:06Z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0x0101003874C18066B5CB4FB6BD4293E00A153C</vt:lpwstr>
  </property>
  <property fmtid="{D5CDD505-2E9C-101B-9397-08002B2CF9AE}" pid="3" name="MediaServiceImageTags">
    <vt:lpwstr/>
  </property>
</Properties>
</file>