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6"/>
  </p:notesMasterIdLst>
  <p:sldIdLst>
    <p:sldId id="293" r:id="rId2"/>
    <p:sldId id="256" r:id="rId3"/>
    <p:sldId id="106326" r:id="rId4"/>
    <p:sldId id="106227" r:id="rId5"/>
    <p:sldId id="106327" r:id="rId6"/>
    <p:sldId id="106278" r:id="rId7"/>
    <p:sldId id="106271" r:id="rId8"/>
    <p:sldId id="106329" r:id="rId9"/>
    <p:sldId id="106319" r:id="rId10"/>
    <p:sldId id="106322" r:id="rId11"/>
    <p:sldId id="106330" r:id="rId12"/>
    <p:sldId id="106325" r:id="rId13"/>
    <p:sldId id="106328" r:id="rId14"/>
    <p:sldId id="106331" r:id="rId1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24860"/>
    <a:srgbClr val="FFC000"/>
    <a:srgbClr val="FFD44B"/>
    <a:srgbClr val="DDA027"/>
    <a:srgbClr val="DFDFDF"/>
    <a:srgbClr val="E6B85F"/>
    <a:srgbClr val="C2C2C2"/>
    <a:srgbClr val="7F7F7F"/>
    <a:srgbClr val="4B46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21543AA-6B0D-451D-9772-F9CCEEC3D3B2}" v="223" dt="2026-03-05T18:08:07.33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4" autoAdjust="0"/>
    <p:restoredTop sz="86425" autoAdjust="0"/>
  </p:normalViewPr>
  <p:slideViewPr>
    <p:cSldViewPr snapToGrid="0">
      <p:cViewPr varScale="1">
        <p:scale>
          <a:sx n="137" d="100"/>
          <a:sy n="137" d="100"/>
        </p:scale>
        <p:origin x="3444" y="126"/>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21"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unter, Anna" userId="7656bec9-e9d4-4914-85d2-036a3ce778d6" providerId="ADAL" clId="{4F2717BE-1123-4C82-87EB-42C45DCC6B91}"/>
    <pc:docChg chg="undo custSel modSld">
      <pc:chgData name="Hunter, Anna" userId="7656bec9-e9d4-4914-85d2-036a3ce778d6" providerId="ADAL" clId="{4F2717BE-1123-4C82-87EB-42C45DCC6B91}" dt="2026-03-11T17:46:56.468" v="523" actId="20577"/>
      <pc:docMkLst>
        <pc:docMk/>
      </pc:docMkLst>
      <pc:sldChg chg="addSp delSp modSp mod">
        <pc:chgData name="Hunter, Anna" userId="7656bec9-e9d4-4914-85d2-036a3ce778d6" providerId="ADAL" clId="{4F2717BE-1123-4C82-87EB-42C45DCC6B91}" dt="2026-03-11T17:46:56.468" v="523" actId="20577"/>
        <pc:sldMkLst>
          <pc:docMk/>
          <pc:sldMk cId="109857222" sldId="256"/>
        </pc:sldMkLst>
        <pc:spChg chg="mod">
          <ac:chgData name="Hunter, Anna" userId="7656bec9-e9d4-4914-85d2-036a3ce778d6" providerId="ADAL" clId="{4F2717BE-1123-4C82-87EB-42C45DCC6B91}" dt="2026-03-11T17:46:56.468" v="523" actId="20577"/>
          <ac:spMkLst>
            <pc:docMk/>
            <pc:sldMk cId="109857222" sldId="256"/>
            <ac:spMk id="3" creationId="{00000000-0000-0000-0000-000000000000}"/>
          </ac:spMkLst>
        </pc:spChg>
        <pc:spChg chg="add del mod">
          <ac:chgData name="Hunter, Anna" userId="7656bec9-e9d4-4914-85d2-036a3ce778d6" providerId="ADAL" clId="{4F2717BE-1123-4C82-87EB-42C45DCC6B91}" dt="2026-03-05T17:13:32.684" v="350"/>
          <ac:spMkLst>
            <pc:docMk/>
            <pc:sldMk cId="109857222" sldId="256"/>
            <ac:spMk id="4" creationId="{B4AA0216-CB9A-2BA7-7694-5B68C3294976}"/>
          </ac:spMkLst>
        </pc:spChg>
        <pc:spChg chg="mod">
          <ac:chgData name="Hunter, Anna" userId="7656bec9-e9d4-4914-85d2-036a3ce778d6" providerId="ADAL" clId="{4F2717BE-1123-4C82-87EB-42C45DCC6B91}" dt="2026-03-05T17:14:02.027" v="351" actId="13244"/>
          <ac:spMkLst>
            <pc:docMk/>
            <pc:sldMk cId="109857222" sldId="256"/>
            <ac:spMk id="7" creationId="{F7721D60-0093-BC84-2BC6-8C80CA0AE9CB}"/>
          </ac:spMkLst>
        </pc:spChg>
        <pc:spChg chg="mod">
          <ac:chgData name="Hunter, Anna" userId="7656bec9-e9d4-4914-85d2-036a3ce778d6" providerId="ADAL" clId="{4F2717BE-1123-4C82-87EB-42C45DCC6B91}" dt="2026-03-05T17:14:06.306" v="352" actId="962"/>
          <ac:spMkLst>
            <pc:docMk/>
            <pc:sldMk cId="109857222" sldId="256"/>
            <ac:spMk id="10" creationId="{F42CBF07-1172-F96C-9A38-DC4253D6C3D3}"/>
          </ac:spMkLst>
        </pc:spChg>
        <pc:picChg chg="mod">
          <ac:chgData name="Hunter, Anna" userId="7656bec9-e9d4-4914-85d2-036a3ce778d6" providerId="ADAL" clId="{4F2717BE-1123-4C82-87EB-42C45DCC6B91}" dt="2026-03-05T17:13:19.468" v="348"/>
          <ac:picMkLst>
            <pc:docMk/>
            <pc:sldMk cId="109857222" sldId="256"/>
            <ac:picMk id="5" creationId="{952BC8D7-BD61-72E0-6FED-335DFB3A5054}"/>
          </ac:picMkLst>
        </pc:picChg>
        <pc:picChg chg="mod">
          <ac:chgData name="Hunter, Anna" userId="7656bec9-e9d4-4914-85d2-036a3ce778d6" providerId="ADAL" clId="{4F2717BE-1123-4C82-87EB-42C45DCC6B91}" dt="2026-03-05T16:41:54.791" v="82" actId="962"/>
          <ac:picMkLst>
            <pc:docMk/>
            <pc:sldMk cId="109857222" sldId="256"/>
            <ac:picMk id="6" creationId="{93164817-282B-7379-5003-57A9F27B34BD}"/>
          </ac:picMkLst>
        </pc:picChg>
      </pc:sldChg>
      <pc:sldChg chg="addSp delSp modSp mod">
        <pc:chgData name="Hunter, Anna" userId="7656bec9-e9d4-4914-85d2-036a3ce778d6" providerId="ADAL" clId="{4F2717BE-1123-4C82-87EB-42C45DCC6B91}" dt="2026-03-05T18:04:15.036" v="515" actId="21"/>
        <pc:sldMkLst>
          <pc:docMk/>
          <pc:sldMk cId="2575765427" sldId="293"/>
        </pc:sldMkLst>
        <pc:spChg chg="mod">
          <ac:chgData name="Hunter, Anna" userId="7656bec9-e9d4-4914-85d2-036a3ce778d6" providerId="ADAL" clId="{4F2717BE-1123-4C82-87EB-42C45DCC6B91}" dt="2026-03-05T17:10:29.819" v="330" actId="13244"/>
          <ac:spMkLst>
            <pc:docMk/>
            <pc:sldMk cId="2575765427" sldId="293"/>
            <ac:spMk id="3" creationId="{C5B0BFBA-2FC9-F61F-92FA-5DF3ABC30448}"/>
          </ac:spMkLst>
        </pc:spChg>
        <pc:spChg chg="mod">
          <ac:chgData name="Hunter, Anna" userId="7656bec9-e9d4-4914-85d2-036a3ce778d6" providerId="ADAL" clId="{4F2717BE-1123-4C82-87EB-42C45DCC6B91}" dt="2026-03-05T17:10:33.460" v="331" actId="13244"/>
          <ac:spMkLst>
            <pc:docMk/>
            <pc:sldMk cId="2575765427" sldId="293"/>
            <ac:spMk id="4" creationId="{E83BEDCD-4EF7-4DB5-8377-0D9D8CE4667D}"/>
          </ac:spMkLst>
        </pc:spChg>
        <pc:spChg chg="add del mod">
          <ac:chgData name="Hunter, Anna" userId="7656bec9-e9d4-4914-85d2-036a3ce778d6" providerId="ADAL" clId="{4F2717BE-1123-4C82-87EB-42C45DCC6B91}" dt="2026-03-05T17:10:26.784" v="329" actId="13244"/>
          <ac:spMkLst>
            <pc:docMk/>
            <pc:sldMk cId="2575765427" sldId="293"/>
            <ac:spMk id="5" creationId="{F3F0201E-2C33-47FF-9FC7-6D4EFE5ED87B}"/>
          </ac:spMkLst>
        </pc:spChg>
        <pc:spChg chg="mod">
          <ac:chgData name="Hunter, Anna" userId="7656bec9-e9d4-4914-85d2-036a3ce778d6" providerId="ADAL" clId="{4F2717BE-1123-4C82-87EB-42C45DCC6B91}" dt="2026-03-05T17:10:38.365" v="332" actId="13244"/>
          <ac:spMkLst>
            <pc:docMk/>
            <pc:sldMk cId="2575765427" sldId="293"/>
            <ac:spMk id="8" creationId="{966A2897-CEAE-A792-9BA9-233BD97458BD}"/>
          </ac:spMkLst>
        </pc:spChg>
        <pc:spChg chg="mod">
          <ac:chgData name="Hunter, Anna" userId="7656bec9-e9d4-4914-85d2-036a3ce778d6" providerId="ADAL" clId="{4F2717BE-1123-4C82-87EB-42C45DCC6B91}" dt="2026-03-05T17:10:41.716" v="333" actId="13244"/>
          <ac:spMkLst>
            <pc:docMk/>
            <pc:sldMk cId="2575765427" sldId="293"/>
            <ac:spMk id="9" creationId="{6BBC1931-1C46-CF39-EFBA-CACEE883CB6F}"/>
          </ac:spMkLst>
        </pc:spChg>
        <pc:spChg chg="add del mod">
          <ac:chgData name="Hunter, Anna" userId="7656bec9-e9d4-4914-85d2-036a3ce778d6" providerId="ADAL" clId="{4F2717BE-1123-4C82-87EB-42C45DCC6B91}" dt="2026-03-05T18:04:15.036" v="515" actId="21"/>
          <ac:spMkLst>
            <pc:docMk/>
            <pc:sldMk cId="2575765427" sldId="293"/>
            <ac:spMk id="12" creationId="{01886AB2-BF72-0902-EB59-DCE0649D0384}"/>
          </ac:spMkLst>
        </pc:spChg>
        <pc:spChg chg="mod">
          <ac:chgData name="Hunter, Anna" userId="7656bec9-e9d4-4914-85d2-036a3ce778d6" providerId="ADAL" clId="{4F2717BE-1123-4C82-87EB-42C45DCC6B91}" dt="2026-03-05T16:55:58.234" v="171" actId="207"/>
          <ac:spMkLst>
            <pc:docMk/>
            <pc:sldMk cId="2575765427" sldId="293"/>
            <ac:spMk id="17" creationId="{E6327EC7-CCAF-2184-1AED-A6740A7CB040}"/>
          </ac:spMkLst>
        </pc:spChg>
        <pc:spChg chg="mod">
          <ac:chgData name="Hunter, Anna" userId="7656bec9-e9d4-4914-85d2-036a3ce778d6" providerId="ADAL" clId="{4F2717BE-1123-4C82-87EB-42C45DCC6B91}" dt="2026-03-05T16:56:00.479" v="172" actId="207"/>
          <ac:spMkLst>
            <pc:docMk/>
            <pc:sldMk cId="2575765427" sldId="293"/>
            <ac:spMk id="41" creationId="{316C9D1E-F792-6EFB-3B7A-873CF97406F7}"/>
          </ac:spMkLst>
        </pc:spChg>
        <pc:picChg chg="mod">
          <ac:chgData name="Hunter, Anna" userId="7656bec9-e9d4-4914-85d2-036a3ce778d6" providerId="ADAL" clId="{4F2717BE-1123-4C82-87EB-42C45DCC6B91}" dt="2026-03-05T17:50:59.247" v="396" actId="962"/>
          <ac:picMkLst>
            <pc:docMk/>
            <pc:sldMk cId="2575765427" sldId="293"/>
            <ac:picMk id="6" creationId="{34BC58C1-E268-72FB-325E-2B52D9B3C155}"/>
          </ac:picMkLst>
        </pc:picChg>
        <pc:picChg chg="add del mod">
          <ac:chgData name="Hunter, Anna" userId="7656bec9-e9d4-4914-85d2-036a3ce778d6" providerId="ADAL" clId="{4F2717BE-1123-4C82-87EB-42C45DCC6B91}" dt="2026-03-05T17:08:59.688" v="326" actId="13244"/>
          <ac:picMkLst>
            <pc:docMk/>
            <pc:sldMk cId="2575765427" sldId="293"/>
            <ac:picMk id="14" creationId="{179061BB-D653-498D-8226-166007D9F8D5}"/>
          </ac:picMkLst>
        </pc:picChg>
        <pc:picChg chg="mod">
          <ac:chgData name="Hunter, Anna" userId="7656bec9-e9d4-4914-85d2-036a3ce778d6" providerId="ADAL" clId="{4F2717BE-1123-4C82-87EB-42C45DCC6B91}" dt="2026-03-05T17:09:01.531" v="327" actId="13244"/>
          <ac:picMkLst>
            <pc:docMk/>
            <pc:sldMk cId="2575765427" sldId="293"/>
            <ac:picMk id="15" creationId="{366B130A-D440-D03A-0348-AF582832DC00}"/>
          </ac:picMkLst>
        </pc:picChg>
      </pc:sldChg>
      <pc:sldChg chg="addSp delSp modSp mod">
        <pc:chgData name="Hunter, Anna" userId="7656bec9-e9d4-4914-85d2-036a3ce778d6" providerId="ADAL" clId="{4F2717BE-1123-4C82-87EB-42C45DCC6B91}" dt="2026-03-05T18:01:31.150" v="513" actId="13244"/>
        <pc:sldMkLst>
          <pc:docMk/>
          <pc:sldMk cId="664389379" sldId="106227"/>
        </pc:sldMkLst>
        <pc:spChg chg="mod">
          <ac:chgData name="Hunter, Anna" userId="7656bec9-e9d4-4914-85d2-036a3ce778d6" providerId="ADAL" clId="{4F2717BE-1123-4C82-87EB-42C45DCC6B91}" dt="2026-03-05T16:35:17.058" v="4" actId="962"/>
          <ac:spMkLst>
            <pc:docMk/>
            <pc:sldMk cId="664389379" sldId="106227"/>
            <ac:spMk id="2" creationId="{36B3F901-0509-0D98-F203-ECAA0670EA94}"/>
          </ac:spMkLst>
        </pc:spChg>
        <pc:spChg chg="mod">
          <ac:chgData name="Hunter, Anna" userId="7656bec9-e9d4-4914-85d2-036a3ce778d6" providerId="ADAL" clId="{4F2717BE-1123-4C82-87EB-42C45DCC6B91}" dt="2026-03-05T17:00:24.504" v="185" actId="33553"/>
          <ac:spMkLst>
            <pc:docMk/>
            <pc:sldMk cId="664389379" sldId="106227"/>
            <ac:spMk id="3" creationId="{2CA1B539-C7EC-7D38-E602-1FAF0D2FD42E}"/>
          </ac:spMkLst>
        </pc:spChg>
        <pc:picChg chg="add del mod">
          <ac:chgData name="Hunter, Anna" userId="7656bec9-e9d4-4914-85d2-036a3ce778d6" providerId="ADAL" clId="{4F2717BE-1123-4C82-87EB-42C45DCC6B91}" dt="2026-03-05T17:52:16.001" v="402" actId="962"/>
          <ac:picMkLst>
            <pc:docMk/>
            <pc:sldMk cId="664389379" sldId="106227"/>
            <ac:picMk id="5" creationId="{3859DC36-7E00-3E82-FFDD-A856A9AB5AC0}"/>
          </ac:picMkLst>
        </pc:picChg>
        <pc:picChg chg="mod">
          <ac:chgData name="Hunter, Anna" userId="7656bec9-e9d4-4914-85d2-036a3ce778d6" providerId="ADAL" clId="{4F2717BE-1123-4C82-87EB-42C45DCC6B91}" dt="2026-03-05T17:52:17.555" v="404" actId="962"/>
          <ac:picMkLst>
            <pc:docMk/>
            <pc:sldMk cId="664389379" sldId="106227"/>
            <ac:picMk id="6" creationId="{25742FF5-A79A-4912-220F-79C8B482C500}"/>
          </ac:picMkLst>
        </pc:picChg>
        <pc:picChg chg="mod ord">
          <ac:chgData name="Hunter, Anna" userId="7656bec9-e9d4-4914-85d2-036a3ce778d6" providerId="ADAL" clId="{4F2717BE-1123-4C82-87EB-42C45DCC6B91}" dt="2026-03-05T18:01:31.150" v="513" actId="13244"/>
          <ac:picMkLst>
            <pc:docMk/>
            <pc:sldMk cId="664389379" sldId="106227"/>
            <ac:picMk id="7" creationId="{E20E8931-EB7F-D1B6-7628-E6BE0E0B5D8C}"/>
          </ac:picMkLst>
        </pc:picChg>
        <pc:picChg chg="mod">
          <ac:chgData name="Hunter, Anna" userId="7656bec9-e9d4-4914-85d2-036a3ce778d6" providerId="ADAL" clId="{4F2717BE-1123-4C82-87EB-42C45DCC6B91}" dt="2026-03-05T17:52:13.869" v="400" actId="962"/>
          <ac:picMkLst>
            <pc:docMk/>
            <pc:sldMk cId="664389379" sldId="106227"/>
            <ac:picMk id="8" creationId="{D0008A36-B469-BD9B-C187-A173D5AABB92}"/>
          </ac:picMkLst>
        </pc:picChg>
        <pc:picChg chg="add mod">
          <ac:chgData name="Hunter, Anna" userId="7656bec9-e9d4-4914-85d2-036a3ce778d6" providerId="ADAL" clId="{4F2717BE-1123-4C82-87EB-42C45DCC6B91}" dt="2026-03-05T16:43:08.175" v="112" actId="962"/>
          <ac:picMkLst>
            <pc:docMk/>
            <pc:sldMk cId="664389379" sldId="106227"/>
            <ac:picMk id="9" creationId="{09AB7E2A-BDF0-82BF-F094-CA864CA68B7A}"/>
          </ac:picMkLst>
        </pc:picChg>
      </pc:sldChg>
      <pc:sldChg chg="addSp delSp modSp mod">
        <pc:chgData name="Hunter, Anna" userId="7656bec9-e9d4-4914-85d2-036a3ce778d6" providerId="ADAL" clId="{4F2717BE-1123-4C82-87EB-42C45DCC6B91}" dt="2026-03-05T18:08:47.678" v="522" actId="962"/>
        <pc:sldMkLst>
          <pc:docMk/>
          <pc:sldMk cId="3642876168" sldId="106271"/>
        </pc:sldMkLst>
        <pc:spChg chg="mod">
          <ac:chgData name="Hunter, Anna" userId="7656bec9-e9d4-4914-85d2-036a3ce778d6" providerId="ADAL" clId="{4F2717BE-1123-4C82-87EB-42C45DCC6B91}" dt="2026-03-05T16:35:17.074" v="7" actId="962"/>
          <ac:spMkLst>
            <pc:docMk/>
            <pc:sldMk cId="3642876168" sldId="106271"/>
            <ac:spMk id="3" creationId="{66D76BE1-54DC-55B1-F84D-CB2FE853E4AF}"/>
          </ac:spMkLst>
        </pc:spChg>
        <pc:spChg chg="mod">
          <ac:chgData name="Hunter, Anna" userId="7656bec9-e9d4-4914-85d2-036a3ce778d6" providerId="ADAL" clId="{4F2717BE-1123-4C82-87EB-42C45DCC6B91}" dt="2026-03-05T16:51:22.625" v="169" actId="207"/>
          <ac:spMkLst>
            <pc:docMk/>
            <pc:sldMk cId="3642876168" sldId="106271"/>
            <ac:spMk id="5" creationId="{09EA66E4-6DDD-78BA-D449-BA2723951AC4}"/>
          </ac:spMkLst>
        </pc:spChg>
        <pc:spChg chg="mod">
          <ac:chgData name="Hunter, Anna" userId="7656bec9-e9d4-4914-85d2-036a3ce778d6" providerId="ADAL" clId="{4F2717BE-1123-4C82-87EB-42C45DCC6B91}" dt="2026-03-05T16:51:26.674" v="170" actId="207"/>
          <ac:spMkLst>
            <pc:docMk/>
            <pc:sldMk cId="3642876168" sldId="106271"/>
            <ac:spMk id="6" creationId="{E8515C51-3F5E-A553-5B10-8AB1063457EE}"/>
          </ac:spMkLst>
        </pc:spChg>
        <pc:spChg chg="add del mod topLvl">
          <ac:chgData name="Hunter, Anna" userId="7656bec9-e9d4-4914-85d2-036a3ce778d6" providerId="ADAL" clId="{4F2717BE-1123-4C82-87EB-42C45DCC6B91}" dt="2026-03-05T18:08:17.860" v="518" actId="962"/>
          <ac:spMkLst>
            <pc:docMk/>
            <pc:sldMk cId="3642876168" sldId="106271"/>
            <ac:spMk id="12" creationId="{F62E106C-008C-B09B-B85A-31762442FE32}"/>
          </ac:spMkLst>
        </pc:spChg>
        <pc:spChg chg="mod">
          <ac:chgData name="Hunter, Anna" userId="7656bec9-e9d4-4914-85d2-036a3ce778d6" providerId="ADAL" clId="{4F2717BE-1123-4C82-87EB-42C45DCC6B91}" dt="2026-03-05T17:00:33.673" v="188" actId="33553"/>
          <ac:spMkLst>
            <pc:docMk/>
            <pc:sldMk cId="3642876168" sldId="106271"/>
            <ac:spMk id="13" creationId="{C7403388-A748-C598-3583-EB8017611E99}"/>
          </ac:spMkLst>
        </pc:spChg>
        <pc:picChg chg="mod">
          <ac:chgData name="Hunter, Anna" userId="7656bec9-e9d4-4914-85d2-036a3ce778d6" providerId="ADAL" clId="{4F2717BE-1123-4C82-87EB-42C45DCC6B91}" dt="2026-03-05T16:43:19.975" v="118" actId="962"/>
          <ac:picMkLst>
            <pc:docMk/>
            <pc:sldMk cId="3642876168" sldId="106271"/>
            <ac:picMk id="4" creationId="{0B2C63D9-02F7-192B-BFB7-34EA752B3193}"/>
          </ac:picMkLst>
        </pc:picChg>
        <pc:picChg chg="mod">
          <ac:chgData name="Hunter, Anna" userId="7656bec9-e9d4-4914-85d2-036a3ce778d6" providerId="ADAL" clId="{4F2717BE-1123-4C82-87EB-42C45DCC6B91}" dt="2026-03-05T16:42:13.825" v="92" actId="962"/>
          <ac:picMkLst>
            <pc:docMk/>
            <pc:sldMk cId="3642876168" sldId="106271"/>
            <ac:picMk id="9" creationId="{F7E744EF-D929-A560-72E6-EABCB62F7FC3}"/>
          </ac:picMkLst>
        </pc:picChg>
        <pc:picChg chg="add mod ord topLvl">
          <ac:chgData name="Hunter, Anna" userId="7656bec9-e9d4-4914-85d2-036a3ce778d6" providerId="ADAL" clId="{4F2717BE-1123-4C82-87EB-42C45DCC6B91}" dt="2026-03-05T18:08:47.678" v="522" actId="962"/>
          <ac:picMkLst>
            <pc:docMk/>
            <pc:sldMk cId="3642876168" sldId="106271"/>
            <ac:picMk id="10" creationId="{2DE552A4-6F9E-A236-BA2E-D05E0ECA356A}"/>
          </ac:picMkLst>
        </pc:picChg>
      </pc:sldChg>
      <pc:sldChg chg="addSp delSp modSp mod">
        <pc:chgData name="Hunter, Anna" userId="7656bec9-e9d4-4914-85d2-036a3ce778d6" providerId="ADAL" clId="{4F2717BE-1123-4C82-87EB-42C45DCC6B91}" dt="2026-03-05T17:53:06.732" v="488" actId="962"/>
        <pc:sldMkLst>
          <pc:docMk/>
          <pc:sldMk cId="3151647547" sldId="106278"/>
        </pc:sldMkLst>
        <pc:spChg chg="mod">
          <ac:chgData name="Hunter, Anna" userId="7656bec9-e9d4-4914-85d2-036a3ce778d6" providerId="ADAL" clId="{4F2717BE-1123-4C82-87EB-42C45DCC6B91}" dt="2026-03-05T16:35:17.074" v="6" actId="962"/>
          <ac:spMkLst>
            <pc:docMk/>
            <pc:sldMk cId="3151647547" sldId="106278"/>
            <ac:spMk id="2" creationId="{1A90C95F-FBD2-44E5-CDAC-4C4673AA332F}"/>
          </ac:spMkLst>
        </pc:spChg>
        <pc:spChg chg="mod">
          <ac:chgData name="Hunter, Anna" userId="7656bec9-e9d4-4914-85d2-036a3ce778d6" providerId="ADAL" clId="{4F2717BE-1123-4C82-87EB-42C45DCC6B91}" dt="2026-03-05T16:36:00.665" v="16" actId="207"/>
          <ac:spMkLst>
            <pc:docMk/>
            <pc:sldMk cId="3151647547" sldId="106278"/>
            <ac:spMk id="5" creationId="{458C0EA0-1A3A-9066-8A4B-63E4B0C43225}"/>
          </ac:spMkLst>
        </pc:spChg>
        <pc:spChg chg="mod">
          <ac:chgData name="Hunter, Anna" userId="7656bec9-e9d4-4914-85d2-036a3ce778d6" providerId="ADAL" clId="{4F2717BE-1123-4C82-87EB-42C45DCC6B91}" dt="2026-03-05T16:36:03.154" v="17" actId="207"/>
          <ac:spMkLst>
            <pc:docMk/>
            <pc:sldMk cId="3151647547" sldId="106278"/>
            <ac:spMk id="8" creationId="{8EA549CD-8CA8-4F7D-D3C3-5A393A020270}"/>
          </ac:spMkLst>
        </pc:spChg>
        <pc:spChg chg="mod">
          <ac:chgData name="Hunter, Anna" userId="7656bec9-e9d4-4914-85d2-036a3ce778d6" providerId="ADAL" clId="{4F2717BE-1123-4C82-87EB-42C45DCC6B91}" dt="2026-03-05T17:00:30.769" v="187" actId="33553"/>
          <ac:spMkLst>
            <pc:docMk/>
            <pc:sldMk cId="3151647547" sldId="106278"/>
            <ac:spMk id="9" creationId="{8A0FD6CA-7698-69BF-9C64-CC18655848D8}"/>
          </ac:spMkLst>
        </pc:spChg>
        <pc:picChg chg="add mod">
          <ac:chgData name="Hunter, Anna" userId="7656bec9-e9d4-4914-85d2-036a3ce778d6" providerId="ADAL" clId="{4F2717BE-1123-4C82-87EB-42C45DCC6B91}" dt="2026-03-05T16:43:14.988" v="116" actId="962"/>
          <ac:picMkLst>
            <pc:docMk/>
            <pc:sldMk cId="3151647547" sldId="106278"/>
            <ac:picMk id="3" creationId="{7C591FF0-0B56-2287-AFD1-B50486FDAB3F}"/>
          </ac:picMkLst>
        </pc:picChg>
        <pc:picChg chg="mod">
          <ac:chgData name="Hunter, Anna" userId="7656bec9-e9d4-4914-85d2-036a3ce778d6" providerId="ADAL" clId="{4F2717BE-1123-4C82-87EB-42C45DCC6B91}" dt="2026-03-05T17:53:01.944" v="458" actId="962"/>
          <ac:picMkLst>
            <pc:docMk/>
            <pc:sldMk cId="3151647547" sldId="106278"/>
            <ac:picMk id="4" creationId="{08E77E1B-F15C-C355-7F9E-8D06B1C0B413}"/>
          </ac:picMkLst>
        </pc:picChg>
        <pc:picChg chg="mod">
          <ac:chgData name="Hunter, Anna" userId="7656bec9-e9d4-4914-85d2-036a3ce778d6" providerId="ADAL" clId="{4F2717BE-1123-4C82-87EB-42C45DCC6B91}" dt="2026-03-05T16:42:10.423" v="90" actId="962"/>
          <ac:picMkLst>
            <pc:docMk/>
            <pc:sldMk cId="3151647547" sldId="106278"/>
            <ac:picMk id="7" creationId="{CEED4E29-3B29-A0FE-6977-BBE79F825547}"/>
          </ac:picMkLst>
        </pc:picChg>
        <pc:picChg chg="mod">
          <ac:chgData name="Hunter, Anna" userId="7656bec9-e9d4-4914-85d2-036a3ce778d6" providerId="ADAL" clId="{4F2717BE-1123-4C82-87EB-42C45DCC6B91}" dt="2026-03-05T17:53:06.732" v="488" actId="962"/>
          <ac:picMkLst>
            <pc:docMk/>
            <pc:sldMk cId="3151647547" sldId="106278"/>
            <ac:picMk id="10" creationId="{A961D61D-CFC9-30AE-7D65-42809174A2CC}"/>
          </ac:picMkLst>
        </pc:picChg>
      </pc:sldChg>
      <pc:sldChg chg="addSp delSp modSp mod">
        <pc:chgData name="Hunter, Anna" userId="7656bec9-e9d4-4914-85d2-036a3ce778d6" providerId="ADAL" clId="{4F2717BE-1123-4C82-87EB-42C45DCC6B91}" dt="2026-03-05T17:02:03.742" v="270" actId="20577"/>
        <pc:sldMkLst>
          <pc:docMk/>
          <pc:sldMk cId="3147382355" sldId="106319"/>
        </pc:sldMkLst>
        <pc:spChg chg="mod">
          <ac:chgData name="Hunter, Anna" userId="7656bec9-e9d4-4914-85d2-036a3ce778d6" providerId="ADAL" clId="{4F2717BE-1123-4C82-87EB-42C45DCC6B91}" dt="2026-03-05T16:35:17.090" v="9" actId="962"/>
          <ac:spMkLst>
            <pc:docMk/>
            <pc:sldMk cId="3147382355" sldId="106319"/>
            <ac:spMk id="2" creationId="{5FBDCCFE-2B05-8F6B-FAC7-62418FB963F2}"/>
          </ac:spMkLst>
        </pc:spChg>
        <pc:spChg chg="add mod">
          <ac:chgData name="Hunter, Anna" userId="7656bec9-e9d4-4914-85d2-036a3ce778d6" providerId="ADAL" clId="{4F2717BE-1123-4C82-87EB-42C45DCC6B91}" dt="2026-03-05T17:02:03.742" v="270" actId="20577"/>
          <ac:spMkLst>
            <pc:docMk/>
            <pc:sldMk cId="3147382355" sldId="106319"/>
            <ac:spMk id="6" creationId="{2C035F4A-0D19-50C6-F633-185DCAA9B70C}"/>
          </ac:spMkLst>
        </pc:spChg>
        <pc:picChg chg="mod">
          <ac:chgData name="Hunter, Anna" userId="7656bec9-e9d4-4914-85d2-036a3ce778d6" providerId="ADAL" clId="{4F2717BE-1123-4C82-87EB-42C45DCC6B91}" dt="2026-03-05T16:43:35.505" v="124" actId="962"/>
          <ac:picMkLst>
            <pc:docMk/>
            <pc:sldMk cId="3147382355" sldId="106319"/>
            <ac:picMk id="3" creationId="{F18148EF-7BA5-7B9D-87E7-D24A26389605}"/>
          </ac:picMkLst>
        </pc:picChg>
        <pc:picChg chg="mod">
          <ac:chgData name="Hunter, Anna" userId="7656bec9-e9d4-4914-85d2-036a3ce778d6" providerId="ADAL" clId="{4F2717BE-1123-4C82-87EB-42C45DCC6B91}" dt="2026-03-05T16:42:24.006" v="96" actId="962"/>
          <ac:picMkLst>
            <pc:docMk/>
            <pc:sldMk cId="3147382355" sldId="106319"/>
            <ac:picMk id="4" creationId="{EC8BED96-CEE7-1894-5583-0E005BCD76DA}"/>
          </ac:picMkLst>
        </pc:picChg>
      </pc:sldChg>
      <pc:sldChg chg="addSp modSp mod">
        <pc:chgData name="Hunter, Anna" userId="7656bec9-e9d4-4914-85d2-036a3ce778d6" providerId="ADAL" clId="{4F2717BE-1123-4C82-87EB-42C45DCC6B91}" dt="2026-03-05T17:04:43.569" v="307" actId="20577"/>
        <pc:sldMkLst>
          <pc:docMk/>
          <pc:sldMk cId="254225553" sldId="106322"/>
        </pc:sldMkLst>
        <pc:spChg chg="mod">
          <ac:chgData name="Hunter, Anna" userId="7656bec9-e9d4-4914-85d2-036a3ce778d6" providerId="ADAL" clId="{4F2717BE-1123-4C82-87EB-42C45DCC6B91}" dt="2026-03-05T16:35:17.106" v="10" actId="962"/>
          <ac:spMkLst>
            <pc:docMk/>
            <pc:sldMk cId="254225553" sldId="106322"/>
            <ac:spMk id="2" creationId="{AFEB05C1-F11E-58D1-40BD-9A3B44BCA2FE}"/>
          </ac:spMkLst>
        </pc:spChg>
        <pc:spChg chg="add mod">
          <ac:chgData name="Hunter, Anna" userId="7656bec9-e9d4-4914-85d2-036a3ce778d6" providerId="ADAL" clId="{4F2717BE-1123-4C82-87EB-42C45DCC6B91}" dt="2026-03-05T17:04:43.569" v="307" actId="20577"/>
          <ac:spMkLst>
            <pc:docMk/>
            <pc:sldMk cId="254225553" sldId="106322"/>
            <ac:spMk id="5" creationId="{1D1F527C-5720-3847-0C87-090DE7304856}"/>
          </ac:spMkLst>
        </pc:spChg>
        <pc:picChg chg="mod">
          <ac:chgData name="Hunter, Anna" userId="7656bec9-e9d4-4914-85d2-036a3ce778d6" providerId="ADAL" clId="{4F2717BE-1123-4C82-87EB-42C45DCC6B91}" dt="2026-03-05T16:43:32.570" v="122" actId="962"/>
          <ac:picMkLst>
            <pc:docMk/>
            <pc:sldMk cId="254225553" sldId="106322"/>
            <ac:picMk id="3" creationId="{A1ECAE1A-3912-9C01-5D9F-241468253826}"/>
          </ac:picMkLst>
        </pc:picChg>
        <pc:picChg chg="mod">
          <ac:chgData name="Hunter, Anna" userId="7656bec9-e9d4-4914-85d2-036a3ce778d6" providerId="ADAL" clId="{4F2717BE-1123-4C82-87EB-42C45DCC6B91}" dt="2026-03-05T16:42:28.355" v="98" actId="962"/>
          <ac:picMkLst>
            <pc:docMk/>
            <pc:sldMk cId="254225553" sldId="106322"/>
            <ac:picMk id="4" creationId="{B87782FB-717B-F51B-81C1-0E25680396F2}"/>
          </ac:picMkLst>
        </pc:picChg>
      </pc:sldChg>
      <pc:sldChg chg="addSp modSp mod">
        <pc:chgData name="Hunter, Anna" userId="7656bec9-e9d4-4914-85d2-036a3ce778d6" providerId="ADAL" clId="{4F2717BE-1123-4C82-87EB-42C45DCC6B91}" dt="2026-03-05T17:05:00.832" v="316" actId="20577"/>
        <pc:sldMkLst>
          <pc:docMk/>
          <pc:sldMk cId="2969049285" sldId="106325"/>
        </pc:sldMkLst>
        <pc:spChg chg="mod">
          <ac:chgData name="Hunter, Anna" userId="7656bec9-e9d4-4914-85d2-036a3ce778d6" providerId="ADAL" clId="{4F2717BE-1123-4C82-87EB-42C45DCC6B91}" dt="2026-03-05T16:35:17.106" v="12" actId="962"/>
          <ac:spMkLst>
            <pc:docMk/>
            <pc:sldMk cId="2969049285" sldId="106325"/>
            <ac:spMk id="2" creationId="{0F730DB2-56EF-665E-0AA1-2CF86E6C4607}"/>
          </ac:spMkLst>
        </pc:spChg>
        <pc:spChg chg="add mod">
          <ac:chgData name="Hunter, Anna" userId="7656bec9-e9d4-4914-85d2-036a3ce778d6" providerId="ADAL" clId="{4F2717BE-1123-4C82-87EB-42C45DCC6B91}" dt="2026-03-05T17:05:00.832" v="316" actId="20577"/>
          <ac:spMkLst>
            <pc:docMk/>
            <pc:sldMk cId="2969049285" sldId="106325"/>
            <ac:spMk id="3" creationId="{532657C5-01F5-0338-0C95-DF1E5C976F8A}"/>
          </ac:spMkLst>
        </pc:spChg>
        <pc:picChg chg="mod">
          <ac:chgData name="Hunter, Anna" userId="7656bec9-e9d4-4914-85d2-036a3ce778d6" providerId="ADAL" clId="{4F2717BE-1123-4C82-87EB-42C45DCC6B91}" dt="2026-03-05T16:43:45.697" v="128" actId="962"/>
          <ac:picMkLst>
            <pc:docMk/>
            <pc:sldMk cId="2969049285" sldId="106325"/>
            <ac:picMk id="4" creationId="{5573CFBB-A10B-4FAA-039E-0BCBB3B1F37D}"/>
          </ac:picMkLst>
        </pc:picChg>
        <pc:picChg chg="mod">
          <ac:chgData name="Hunter, Anna" userId="7656bec9-e9d4-4914-85d2-036a3ce778d6" providerId="ADAL" clId="{4F2717BE-1123-4C82-87EB-42C45DCC6B91}" dt="2026-03-05T16:42:35.516" v="102" actId="962"/>
          <ac:picMkLst>
            <pc:docMk/>
            <pc:sldMk cId="2969049285" sldId="106325"/>
            <ac:picMk id="5" creationId="{DC703763-23D2-BBA6-9E47-EAD1700FDF1B}"/>
          </ac:picMkLst>
        </pc:picChg>
      </pc:sldChg>
      <pc:sldChg chg="addSp delSp modSp mod">
        <pc:chgData name="Hunter, Anna" userId="7656bec9-e9d4-4914-85d2-036a3ce778d6" providerId="ADAL" clId="{4F2717BE-1123-4C82-87EB-42C45DCC6B91}" dt="2026-03-05T16:49:30.274" v="158" actId="255"/>
        <pc:sldMkLst>
          <pc:docMk/>
          <pc:sldMk cId="3352580078" sldId="106326"/>
        </pc:sldMkLst>
        <pc:spChg chg="add mod">
          <ac:chgData name="Hunter, Anna" userId="7656bec9-e9d4-4914-85d2-036a3ce778d6" providerId="ADAL" clId="{4F2717BE-1123-4C82-87EB-42C45DCC6B91}" dt="2026-03-05T16:49:30.274" v="158" actId="255"/>
          <ac:spMkLst>
            <pc:docMk/>
            <pc:sldMk cId="3352580078" sldId="106326"/>
            <ac:spMk id="3" creationId="{BD6A8752-A1E3-DD68-1CEE-CB378DB1CDF0}"/>
          </ac:spMkLst>
        </pc:spChg>
        <pc:spChg chg="mod">
          <ac:chgData name="Hunter, Anna" userId="7656bec9-e9d4-4914-85d2-036a3ce778d6" providerId="ADAL" clId="{4F2717BE-1123-4C82-87EB-42C45DCC6B91}" dt="2026-03-05T16:35:17.042" v="3" actId="962"/>
          <ac:spMkLst>
            <pc:docMk/>
            <pc:sldMk cId="3352580078" sldId="106326"/>
            <ac:spMk id="13" creationId="{6F8FCBEA-83B2-DD32-8123-D85764AE25F8}"/>
          </ac:spMkLst>
        </pc:spChg>
        <pc:picChg chg="add mod">
          <ac:chgData name="Hunter, Anna" userId="7656bec9-e9d4-4914-85d2-036a3ce778d6" providerId="ADAL" clId="{4F2717BE-1123-4C82-87EB-42C45DCC6B91}" dt="2026-03-05T16:43:00.834" v="110" actId="962"/>
          <ac:picMkLst>
            <pc:docMk/>
            <pc:sldMk cId="3352580078" sldId="106326"/>
            <ac:picMk id="2" creationId="{2BE577DC-6BDF-17EB-F0E6-51233D6FABC6}"/>
          </ac:picMkLst>
        </pc:picChg>
        <pc:picChg chg="mod">
          <ac:chgData name="Hunter, Anna" userId="7656bec9-e9d4-4914-85d2-036a3ce778d6" providerId="ADAL" clId="{4F2717BE-1123-4C82-87EB-42C45DCC6B91}" dt="2026-03-05T16:41:57.868" v="84" actId="962"/>
          <ac:picMkLst>
            <pc:docMk/>
            <pc:sldMk cId="3352580078" sldId="106326"/>
            <ac:picMk id="16" creationId="{C00957DF-BF0E-BC14-DE89-BEFF27494B59}"/>
          </ac:picMkLst>
        </pc:picChg>
      </pc:sldChg>
      <pc:sldChg chg="addSp delSp modSp mod">
        <pc:chgData name="Hunter, Anna" userId="7656bec9-e9d4-4914-85d2-036a3ce778d6" providerId="ADAL" clId="{4F2717BE-1123-4C82-87EB-42C45DCC6B91}" dt="2026-03-05T17:00:27.077" v="186" actId="33553"/>
        <pc:sldMkLst>
          <pc:docMk/>
          <pc:sldMk cId="2371790210" sldId="106327"/>
        </pc:sldMkLst>
        <pc:spChg chg="mod">
          <ac:chgData name="Hunter, Anna" userId="7656bec9-e9d4-4914-85d2-036a3ce778d6" providerId="ADAL" clId="{4F2717BE-1123-4C82-87EB-42C45DCC6B91}" dt="2026-03-05T17:00:27.077" v="186" actId="33553"/>
          <ac:spMkLst>
            <pc:docMk/>
            <pc:sldMk cId="2371790210" sldId="106327"/>
            <ac:spMk id="9" creationId="{503A92C9-7874-F5AB-1814-5598CB0F38D4}"/>
          </ac:spMkLst>
        </pc:spChg>
        <pc:spChg chg="add del mod">
          <ac:chgData name="Hunter, Anna" userId="7656bec9-e9d4-4914-85d2-036a3ce778d6" providerId="ADAL" clId="{4F2717BE-1123-4C82-87EB-42C45DCC6B91}" dt="2026-03-05T16:58:28.241" v="181" actId="21"/>
          <ac:spMkLst>
            <pc:docMk/>
            <pc:sldMk cId="2371790210" sldId="106327"/>
            <ac:spMk id="13" creationId="{DE78FC2A-71DD-5AE3-6D2C-95E271F0CE03}"/>
          </ac:spMkLst>
        </pc:spChg>
        <pc:picChg chg="add mod">
          <ac:chgData name="Hunter, Anna" userId="7656bec9-e9d4-4914-85d2-036a3ce778d6" providerId="ADAL" clId="{4F2717BE-1123-4C82-87EB-42C45DCC6B91}" dt="2026-03-05T16:43:11.504" v="114" actId="962"/>
          <ac:picMkLst>
            <pc:docMk/>
            <pc:sldMk cId="2371790210" sldId="106327"/>
            <ac:picMk id="2" creationId="{F7085960-8C22-324C-D4B1-EA568CDC5C0A}"/>
          </ac:picMkLst>
        </pc:picChg>
        <pc:picChg chg="mod">
          <ac:chgData name="Hunter, Anna" userId="7656bec9-e9d4-4914-85d2-036a3ce778d6" providerId="ADAL" clId="{4F2717BE-1123-4C82-87EB-42C45DCC6B91}" dt="2026-03-05T16:42:05.610" v="88" actId="962"/>
          <ac:picMkLst>
            <pc:docMk/>
            <pc:sldMk cId="2371790210" sldId="106327"/>
            <ac:picMk id="16" creationId="{EBD564B2-32B3-2459-051A-08DD33DD69E0}"/>
          </ac:picMkLst>
        </pc:picChg>
      </pc:sldChg>
      <pc:sldChg chg="addSp modSp mod">
        <pc:chgData name="Hunter, Anna" userId="7656bec9-e9d4-4914-85d2-036a3ce778d6" providerId="ADAL" clId="{4F2717BE-1123-4C82-87EB-42C45DCC6B91}" dt="2026-03-05T17:04:23.909" v="304" actId="1076"/>
        <pc:sldMkLst>
          <pc:docMk/>
          <pc:sldMk cId="1730368555" sldId="106328"/>
        </pc:sldMkLst>
        <pc:spChg chg="mod">
          <ac:chgData name="Hunter, Anna" userId="7656bec9-e9d4-4914-85d2-036a3ce778d6" providerId="ADAL" clId="{4F2717BE-1123-4C82-87EB-42C45DCC6B91}" dt="2026-03-05T16:35:17.122" v="13" actId="962"/>
          <ac:spMkLst>
            <pc:docMk/>
            <pc:sldMk cId="1730368555" sldId="106328"/>
            <ac:spMk id="2" creationId="{984AE335-B42C-0F80-1429-0B3547D569B7}"/>
          </ac:spMkLst>
        </pc:spChg>
        <pc:spChg chg="add mod">
          <ac:chgData name="Hunter, Anna" userId="7656bec9-e9d4-4914-85d2-036a3ce778d6" providerId="ADAL" clId="{4F2717BE-1123-4C82-87EB-42C45DCC6B91}" dt="2026-03-05T17:04:23.909" v="304" actId="1076"/>
          <ac:spMkLst>
            <pc:docMk/>
            <pc:sldMk cId="1730368555" sldId="106328"/>
            <ac:spMk id="3" creationId="{A8A26836-B2DD-6EA1-4549-9A21B6BDD97E}"/>
          </ac:spMkLst>
        </pc:spChg>
        <pc:picChg chg="mod">
          <ac:chgData name="Hunter, Anna" userId="7656bec9-e9d4-4914-85d2-036a3ce778d6" providerId="ADAL" clId="{4F2717BE-1123-4C82-87EB-42C45DCC6B91}" dt="2026-03-05T16:43:48.684" v="130" actId="962"/>
          <ac:picMkLst>
            <pc:docMk/>
            <pc:sldMk cId="1730368555" sldId="106328"/>
            <ac:picMk id="4" creationId="{925242EF-4D04-2550-FCBC-475F21AF8E0F}"/>
          </ac:picMkLst>
        </pc:picChg>
        <pc:picChg chg="mod">
          <ac:chgData name="Hunter, Anna" userId="7656bec9-e9d4-4914-85d2-036a3ce778d6" providerId="ADAL" clId="{4F2717BE-1123-4C82-87EB-42C45DCC6B91}" dt="2026-03-05T16:42:38.855" v="104" actId="962"/>
          <ac:picMkLst>
            <pc:docMk/>
            <pc:sldMk cId="1730368555" sldId="106328"/>
            <ac:picMk id="5" creationId="{F2E12D16-BF17-CC5D-0E48-8588D28F086C}"/>
          </ac:picMkLst>
        </pc:picChg>
      </pc:sldChg>
      <pc:sldChg chg="addSp delSp modSp mod">
        <pc:chgData name="Hunter, Anna" userId="7656bec9-e9d4-4914-85d2-036a3ce778d6" providerId="ADAL" clId="{4F2717BE-1123-4C82-87EB-42C45DCC6B91}" dt="2026-03-05T17:01:20.185" v="219" actId="1038"/>
        <pc:sldMkLst>
          <pc:docMk/>
          <pc:sldMk cId="2372685495" sldId="106329"/>
        </pc:sldMkLst>
        <pc:spChg chg="add del mod">
          <ac:chgData name="Hunter, Anna" userId="7656bec9-e9d4-4914-85d2-036a3ce778d6" providerId="ADAL" clId="{4F2717BE-1123-4C82-87EB-42C45DCC6B91}" dt="2026-03-05T17:01:20.185" v="219" actId="1038"/>
          <ac:spMkLst>
            <pc:docMk/>
            <pc:sldMk cId="2372685495" sldId="106329"/>
            <ac:spMk id="2" creationId="{F564D24F-6256-5B93-E960-6AF6DE45263E}"/>
          </ac:spMkLst>
        </pc:spChg>
        <pc:spChg chg="mod">
          <ac:chgData name="Hunter, Anna" userId="7656bec9-e9d4-4914-85d2-036a3ce778d6" providerId="ADAL" clId="{4F2717BE-1123-4C82-87EB-42C45DCC6B91}" dt="2026-03-05T16:35:17.090" v="8" actId="962"/>
          <ac:spMkLst>
            <pc:docMk/>
            <pc:sldMk cId="2372685495" sldId="106329"/>
            <ac:spMk id="6" creationId="{1E090660-2627-4DC1-F9F0-E190D59ECAAB}"/>
          </ac:spMkLst>
        </pc:spChg>
        <pc:picChg chg="mod">
          <ac:chgData name="Hunter, Anna" userId="7656bec9-e9d4-4914-85d2-036a3ce778d6" providerId="ADAL" clId="{4F2717BE-1123-4C82-87EB-42C45DCC6B91}" dt="2026-03-05T17:00:59.221" v="215" actId="1076"/>
          <ac:picMkLst>
            <pc:docMk/>
            <pc:sldMk cId="2372685495" sldId="106329"/>
            <ac:picMk id="5" creationId="{9DB19DB8-142C-BD91-41F2-F082FF8E63EF}"/>
          </ac:picMkLst>
        </pc:picChg>
        <pc:picChg chg="mod">
          <ac:chgData name="Hunter, Anna" userId="7656bec9-e9d4-4914-85d2-036a3ce778d6" providerId="ADAL" clId="{4F2717BE-1123-4C82-87EB-42C45DCC6B91}" dt="2026-03-05T16:43:24.073" v="120" actId="962"/>
          <ac:picMkLst>
            <pc:docMk/>
            <pc:sldMk cId="2372685495" sldId="106329"/>
            <ac:picMk id="7" creationId="{4B267620-0308-F665-7E19-1E4062C57120}"/>
          </ac:picMkLst>
        </pc:picChg>
        <pc:picChg chg="mod">
          <ac:chgData name="Hunter, Anna" userId="7656bec9-e9d4-4914-85d2-036a3ce778d6" providerId="ADAL" clId="{4F2717BE-1123-4C82-87EB-42C45DCC6B91}" dt="2026-03-05T16:42:19.649" v="94" actId="962"/>
          <ac:picMkLst>
            <pc:docMk/>
            <pc:sldMk cId="2372685495" sldId="106329"/>
            <ac:picMk id="8" creationId="{B0B4FFD5-D9A9-BBF3-A90B-001AE6713449}"/>
          </ac:picMkLst>
        </pc:picChg>
      </pc:sldChg>
      <pc:sldChg chg="addSp modSp mod">
        <pc:chgData name="Hunter, Anna" userId="7656bec9-e9d4-4914-85d2-036a3ce778d6" providerId="ADAL" clId="{4F2717BE-1123-4C82-87EB-42C45DCC6B91}" dt="2026-03-05T17:03:31.885" v="283" actId="14100"/>
        <pc:sldMkLst>
          <pc:docMk/>
          <pc:sldMk cId="2790621511" sldId="106330"/>
        </pc:sldMkLst>
        <pc:spChg chg="add mod">
          <ac:chgData name="Hunter, Anna" userId="7656bec9-e9d4-4914-85d2-036a3ce778d6" providerId="ADAL" clId="{4F2717BE-1123-4C82-87EB-42C45DCC6B91}" dt="2026-03-05T17:03:31.885" v="283" actId="14100"/>
          <ac:spMkLst>
            <pc:docMk/>
            <pc:sldMk cId="2790621511" sldId="106330"/>
            <ac:spMk id="2" creationId="{547AFFB0-618E-FA1F-BB90-ED386C71C312}"/>
          </ac:spMkLst>
        </pc:spChg>
        <pc:spChg chg="mod">
          <ac:chgData name="Hunter, Anna" userId="7656bec9-e9d4-4914-85d2-036a3ce778d6" providerId="ADAL" clId="{4F2717BE-1123-4C82-87EB-42C45DCC6B91}" dt="2026-03-05T16:35:17.106" v="11" actId="962"/>
          <ac:spMkLst>
            <pc:docMk/>
            <pc:sldMk cId="2790621511" sldId="106330"/>
            <ac:spMk id="8" creationId="{4679C696-35ED-956F-0FB6-363E9DB583AE}"/>
          </ac:spMkLst>
        </pc:spChg>
        <pc:picChg chg="mod">
          <ac:chgData name="Hunter, Anna" userId="7656bec9-e9d4-4914-85d2-036a3ce778d6" providerId="ADAL" clId="{4F2717BE-1123-4C82-87EB-42C45DCC6B91}" dt="2026-03-05T17:03:00.990" v="275" actId="1076"/>
          <ac:picMkLst>
            <pc:docMk/>
            <pc:sldMk cId="2790621511" sldId="106330"/>
            <ac:picMk id="7" creationId="{17A2D6CF-70AF-C2B3-BF02-F935C5F0EFAE}"/>
          </ac:picMkLst>
        </pc:picChg>
        <pc:picChg chg="mod">
          <ac:chgData name="Hunter, Anna" userId="7656bec9-e9d4-4914-85d2-036a3ce778d6" providerId="ADAL" clId="{4F2717BE-1123-4C82-87EB-42C45DCC6B91}" dt="2026-03-05T16:43:38.998" v="126" actId="962"/>
          <ac:picMkLst>
            <pc:docMk/>
            <pc:sldMk cId="2790621511" sldId="106330"/>
            <ac:picMk id="9" creationId="{CBB83DB7-9A5F-6347-24E0-FDBC4DBC8F05}"/>
          </ac:picMkLst>
        </pc:picChg>
        <pc:picChg chg="mod">
          <ac:chgData name="Hunter, Anna" userId="7656bec9-e9d4-4914-85d2-036a3ce778d6" providerId="ADAL" clId="{4F2717BE-1123-4C82-87EB-42C45DCC6B91}" dt="2026-03-05T16:42:32.170" v="100" actId="962"/>
          <ac:picMkLst>
            <pc:docMk/>
            <pc:sldMk cId="2790621511" sldId="106330"/>
            <ac:picMk id="10" creationId="{9F4B35F4-783D-D132-FCB7-E01410257595}"/>
          </ac:picMkLst>
        </pc:picChg>
      </pc:sldChg>
      <pc:sldChg chg="modSp mod">
        <pc:chgData name="Hunter, Anna" userId="7656bec9-e9d4-4914-85d2-036a3ce778d6" providerId="ADAL" clId="{4F2717BE-1123-4C82-87EB-42C45DCC6B91}" dt="2026-03-05T17:04:30.746" v="306" actId="33553"/>
        <pc:sldMkLst>
          <pc:docMk/>
          <pc:sldMk cId="1628977623" sldId="106331"/>
        </pc:sldMkLst>
        <pc:spChg chg="mod">
          <ac:chgData name="Hunter, Anna" userId="7656bec9-e9d4-4914-85d2-036a3ce778d6" providerId="ADAL" clId="{4F2717BE-1123-4C82-87EB-42C45DCC6B91}" dt="2026-03-05T17:04:30.746" v="306" actId="33553"/>
          <ac:spMkLst>
            <pc:docMk/>
            <pc:sldMk cId="1628977623" sldId="106331"/>
            <ac:spMk id="6" creationId="{1D13ED4A-FAAC-9662-B6A0-34FB68C03992}"/>
          </ac:spMkLst>
        </pc:spChg>
        <pc:spChg chg="mod">
          <ac:chgData name="Hunter, Anna" userId="7656bec9-e9d4-4914-85d2-036a3ce778d6" providerId="ADAL" clId="{4F2717BE-1123-4C82-87EB-42C45DCC6B91}" dt="2026-03-05T16:35:17.122" v="14" actId="962"/>
          <ac:spMkLst>
            <pc:docMk/>
            <pc:sldMk cId="1628977623" sldId="106331"/>
            <ac:spMk id="7" creationId="{ED488D33-40C3-E550-9D13-A9C77B1995F6}"/>
          </ac:spMkLst>
        </pc:spChg>
        <pc:picChg chg="mod">
          <ac:chgData name="Hunter, Anna" userId="7656bec9-e9d4-4914-85d2-036a3ce778d6" providerId="ADAL" clId="{4F2717BE-1123-4C82-87EB-42C45DCC6B91}" dt="2026-03-05T16:43:52.218" v="132" actId="962"/>
          <ac:picMkLst>
            <pc:docMk/>
            <pc:sldMk cId="1628977623" sldId="106331"/>
            <ac:picMk id="8" creationId="{301BF2E8-FB88-52EF-3C44-537EDAA46877}"/>
          </ac:picMkLst>
        </pc:picChg>
        <pc:picChg chg="mod">
          <ac:chgData name="Hunter, Anna" userId="7656bec9-e9d4-4914-85d2-036a3ce778d6" providerId="ADAL" clId="{4F2717BE-1123-4C82-87EB-42C45DCC6B91}" dt="2026-03-05T16:42:42.041" v="106" actId="962"/>
          <ac:picMkLst>
            <pc:docMk/>
            <pc:sldMk cId="1628977623" sldId="106331"/>
            <ac:picMk id="9" creationId="{808EF712-8A2C-9BF9-0950-42D4F1269E0F}"/>
          </ac:picMkLst>
        </pc:picChg>
        <pc:picChg chg="mod">
          <ac:chgData name="Hunter, Anna" userId="7656bec9-e9d4-4914-85d2-036a3ce778d6" providerId="ADAL" clId="{4F2717BE-1123-4C82-87EB-42C45DCC6B91}" dt="2026-03-05T16:56:31.383" v="174" actId="962"/>
          <ac:picMkLst>
            <pc:docMk/>
            <pc:sldMk cId="1628977623" sldId="106331"/>
            <ac:picMk id="10" creationId="{FF3288A9-C917-39A8-DC11-2F73BC957CD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300"/>
            </a:lvl1pPr>
          </a:lstStyle>
          <a:p>
            <a:fld id="{71C87E76-CB12-4FCE-8AE2-122B1FC5AFF6}" type="datetimeFigureOut">
              <a:rPr lang="en-US" smtClean="0"/>
              <a:t>3/11/2026</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53" tIns="48327" rIns="96653" bIns="48327"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300"/>
            </a:lvl1pPr>
          </a:lstStyle>
          <a:p>
            <a:fld id="{02E08C90-5596-4910-A05C-3B11B73C078D}" type="slidenum">
              <a:rPr lang="en-US" smtClean="0"/>
              <a:t>‹#›</a:t>
            </a:fld>
            <a:endParaRPr lang="en-US"/>
          </a:p>
        </p:txBody>
      </p:sp>
    </p:spTree>
    <p:extLst>
      <p:ext uri="{BB962C8B-B14F-4D97-AF65-F5344CB8AC3E}">
        <p14:creationId xmlns:p14="http://schemas.microsoft.com/office/powerpoint/2010/main" val="3642825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nam12.safelinks.protection.outlook.com/?url=https%3A%2F%2Fapps.howardcountymd.gov%2FE_RAPTestimony%2F&amp;data=05%7C02%7Crwatt%40gparch.com%7Ce58fa0aa970e410c7d6b08de7a118eb1%7C7e134a6358224d2ca01f3c4535f34b66%7C0%7C0%7C639082413102862544%7CUnknown%7CTWFpbGZsb3d8eyJFbXB0eU1hcGkiOnRydWUsIlYiOiIwLjAuMDAwMCIsIlAiOiJXaW4zMiIsIkFOIjoiTWFpbCIsIldUIjoyfQ%3D%3D%7C0%7C%7C%7C&amp;sdata=Lv%2Bc6DH%2Fk%2F4%2BdpgSGLnaiBtT45e377OF8M4mOIPDZJs%3D&amp;reserved=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this slide, it states “Howard County Public Ice Rink Facility”</a:t>
            </a:r>
          </a:p>
          <a:p>
            <a:r>
              <a:rPr lang="en-US" dirty="0"/>
              <a:t>The agenda is also on this page and lists Introduction, Site Analysis, Site Matrix Comparisons, Concept Studies, and Comments and Discussion.</a:t>
            </a:r>
          </a:p>
          <a:p>
            <a:r>
              <a:rPr lang="en-US" dirty="0"/>
              <a:t>It then states the date of the presentation, March 4, 2026.</a:t>
            </a:r>
          </a:p>
          <a:p>
            <a:r>
              <a:rPr lang="en-US" dirty="0"/>
              <a:t>The Howard County logo and Grimm and Parker logos are in the bottom, right corner</a:t>
            </a:r>
          </a:p>
        </p:txBody>
      </p:sp>
      <p:sp>
        <p:nvSpPr>
          <p:cNvPr id="4" name="Slide Number Placeholder 3"/>
          <p:cNvSpPr>
            <a:spLocks noGrp="1"/>
          </p:cNvSpPr>
          <p:nvPr>
            <p:ph type="sldNum" sz="quarter" idx="5"/>
          </p:nvPr>
        </p:nvSpPr>
        <p:spPr/>
        <p:txBody>
          <a:bodyPr/>
          <a:lstStyle/>
          <a:p>
            <a:fld id="{168375C1-7C5C-42A2-80F2-05631BB3764E}" type="slidenum">
              <a:rPr lang="en-US" noProof="0" smtClean="0"/>
              <a:pPr/>
              <a:t>1</a:t>
            </a:fld>
            <a:endParaRPr lang="en-US" noProof="0"/>
          </a:p>
        </p:txBody>
      </p:sp>
    </p:spTree>
    <p:extLst>
      <p:ext uri="{BB962C8B-B14F-4D97-AF65-F5344CB8AC3E}">
        <p14:creationId xmlns:p14="http://schemas.microsoft.com/office/powerpoint/2010/main" val="144794838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Rendering of the Meadowbrook site with an addition to the existing building.  The rendering includes attached to the build a NHL rink and an area for a future second ice rink</a:t>
            </a:r>
          </a:p>
        </p:txBody>
      </p:sp>
      <p:sp>
        <p:nvSpPr>
          <p:cNvPr id="4" name="Slide Number Placeholder 3"/>
          <p:cNvSpPr>
            <a:spLocks noGrp="1"/>
          </p:cNvSpPr>
          <p:nvPr>
            <p:ph type="sldNum" sz="quarter" idx="5"/>
          </p:nvPr>
        </p:nvSpPr>
        <p:spPr/>
        <p:txBody>
          <a:bodyPr/>
          <a:lstStyle/>
          <a:p>
            <a:fld id="{02E08C90-5596-4910-A05C-3B11B73C078D}" type="slidenum">
              <a:rPr lang="en-US" smtClean="0"/>
              <a:t>10</a:t>
            </a:fld>
            <a:endParaRPr lang="en-US"/>
          </a:p>
        </p:txBody>
      </p:sp>
    </p:spTree>
    <p:extLst>
      <p:ext uri="{BB962C8B-B14F-4D97-AF65-F5344CB8AC3E}">
        <p14:creationId xmlns:p14="http://schemas.microsoft.com/office/powerpoint/2010/main" val="22250776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Chart that is titled Sustainable Design Components of the Ice Rink</a:t>
            </a:r>
          </a:p>
          <a:p>
            <a:r>
              <a:rPr lang="en-US" dirty="0"/>
              <a:t>LEED CERTIFICATION: The goal for this building is to be certified LEED Silver by the U S Green Building Council which will signify that it has achieved a high standard of environmental performance and sustainability in multiple categories</a:t>
            </a:r>
          </a:p>
          <a:p>
            <a:endParaRPr lang="en-US" dirty="0"/>
          </a:p>
          <a:p>
            <a:r>
              <a:rPr lang="en-US" dirty="0"/>
              <a:t>RESILIENT DESIGN: The use of simple, durable materials such as concrete, brick, and metal ensures longevity an minimal maintenance</a:t>
            </a:r>
          </a:p>
          <a:p>
            <a:endParaRPr lang="en-US" dirty="0"/>
          </a:p>
          <a:p>
            <a:r>
              <a:rPr lang="en-US" dirty="0"/>
              <a:t>CONSERVING ELECTRICITY: Electric Vehicle Stations will be provided in the parking lot for charging electric vehicles. Site lighting with shields reduces light pollution and trespass but improves nighttime visibility and site safety</a:t>
            </a:r>
          </a:p>
          <a:p>
            <a:endParaRPr lang="en-US" dirty="0"/>
          </a:p>
          <a:p>
            <a:r>
              <a:rPr lang="en-US" dirty="0"/>
              <a:t>STORM WATER MANAGEMENT: Bioretention facilities are used to store and filter stormwater to prevent flooding and improve water quality in the aquifer. Native and drought-resistant plants will tie into the local ecosystem</a:t>
            </a:r>
          </a:p>
          <a:p>
            <a:endParaRPr lang="en-US" dirty="0"/>
          </a:p>
          <a:p>
            <a:r>
              <a:rPr lang="en-US" dirty="0"/>
              <a:t>ENERGY EFFICIENT EQUIPMENT: Incorporating high-efficiency mechanical and electrical equipment during deign is critical to reducing long-term operating costs, improving performance reliability, and supporting sustainability goals. By prioritizing energy-efficient systems from the outset, the facility can maintain consistent ice quality and occupant comfort while minimizing peak loads and overall energy consumption</a:t>
            </a:r>
          </a:p>
          <a:p>
            <a:endParaRPr lang="en-US" dirty="0"/>
          </a:p>
          <a:p>
            <a:r>
              <a:rPr lang="en-US" dirty="0"/>
              <a:t>SOLAR-READY ROOF: A solar-ready strategy begins with early coordination between the architect, structural engineer, and roofing consultant to verify that the selected roof assembly can safety support the additional dead loads and environmental forces associated with PV arrays, which will harvest renewable energy from the sun to offset energy consumption.</a:t>
            </a:r>
          </a:p>
          <a:p>
            <a:endParaRPr lang="en-US" dirty="0"/>
          </a:p>
          <a:p>
            <a:r>
              <a:rPr lang="en-US" dirty="0"/>
              <a:t>100% ELECTRIC: This is a full-electric building, eliminating the need for fossil fuels while reducing Greenhouse Gas Emissions. Energy meters will be used to enhance management and identify opportunities for future energy savings.</a:t>
            </a:r>
          </a:p>
          <a:p>
            <a:endParaRPr lang="en-US" dirty="0"/>
          </a:p>
          <a:p>
            <a:r>
              <a:rPr lang="en-US" dirty="0"/>
              <a:t>HIGH-ALBEDO ROOF: A high-albedo roof uses light-colored, highly reflective materials to reflect a large percentage of incoming solar radiation rather than absorbing it as heat. This strategy reduces heat transfer into the rink bowl, lowering refrigeration and HVAC loads.</a:t>
            </a:r>
          </a:p>
          <a:p>
            <a:endParaRPr lang="en-US" dirty="0"/>
          </a:p>
          <a:p>
            <a:r>
              <a:rPr lang="en-US" dirty="0"/>
              <a:t>SOLAR ORIENTATION + SHADING: The  building program is intentionally organized to support both operational efficiency and environmental performance. Public-facing spaces are located along the southern facades and benefit from controlled solar exposure and opportunities for views and passive daylighting. In contrast, the rink volume is massed toward the north, which minimizes unwanted thermal loads on the building envelope, ,reducing colling demand and supporting consistent ice quality</a:t>
            </a:r>
          </a:p>
        </p:txBody>
      </p:sp>
      <p:sp>
        <p:nvSpPr>
          <p:cNvPr id="4" name="Slide Number Placeholder 3"/>
          <p:cNvSpPr>
            <a:spLocks noGrp="1"/>
          </p:cNvSpPr>
          <p:nvPr>
            <p:ph type="sldNum" sz="quarter" idx="5"/>
          </p:nvPr>
        </p:nvSpPr>
        <p:spPr/>
        <p:txBody>
          <a:bodyPr/>
          <a:lstStyle/>
          <a:p>
            <a:fld id="{02E08C90-5596-4910-A05C-3B11B73C078D}" type="slidenum">
              <a:rPr lang="en-US" smtClean="0"/>
              <a:t>11</a:t>
            </a:fld>
            <a:endParaRPr lang="en-US"/>
          </a:p>
        </p:txBody>
      </p:sp>
    </p:spTree>
    <p:extLst>
      <p:ext uri="{BB962C8B-B14F-4D97-AF65-F5344CB8AC3E}">
        <p14:creationId xmlns:p14="http://schemas.microsoft.com/office/powerpoint/2010/main" val="18286709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2E08C90-5596-4910-A05C-3B11B73C078D}" type="slidenum">
              <a:rPr lang="en-US" smtClean="0"/>
              <a:t>13</a:t>
            </a:fld>
            <a:endParaRPr lang="en-US"/>
          </a:p>
        </p:txBody>
      </p:sp>
    </p:spTree>
    <p:extLst>
      <p:ext uri="{BB962C8B-B14F-4D97-AF65-F5344CB8AC3E}">
        <p14:creationId xmlns:p14="http://schemas.microsoft.com/office/powerpoint/2010/main" val="733740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chemeClr val="accent2"/>
                </a:solidFill>
              </a:rPr>
              <a:t>Questions or Comments?</a:t>
            </a:r>
          </a:p>
          <a:p>
            <a:pPr marL="0" indent="0" algn="ctr">
              <a:buNone/>
            </a:pPr>
            <a:r>
              <a:rPr lang="en-US" sz="1600" b="1" dirty="0"/>
              <a:t>Link for public testimony</a:t>
            </a:r>
          </a:p>
          <a:p>
            <a:pPr marL="0" indent="0" algn="ctr">
              <a:buNone/>
            </a:pPr>
            <a:r>
              <a:rPr lang="en-US" dirty="0">
                <a:hlinkClick r:id="rId3"/>
              </a:rPr>
              <a:t>apps.howardcountymd.gov/</a:t>
            </a:r>
            <a:r>
              <a:rPr lang="en-US" dirty="0" err="1">
                <a:hlinkClick r:id="rId3"/>
              </a:rPr>
              <a:t>E_RAPTestimony</a:t>
            </a:r>
            <a:r>
              <a:rPr lang="en-US" dirty="0">
                <a:hlinkClick r:id="rId3"/>
              </a:rPr>
              <a:t>/</a:t>
            </a:r>
            <a:endParaRPr lang="en-US" dirty="0"/>
          </a:p>
          <a:p>
            <a:r>
              <a:rPr lang="en-US" b="1" dirty="0"/>
              <a:t>Jason L. Thompson, PLA</a:t>
            </a:r>
          </a:p>
          <a:p>
            <a:r>
              <a:rPr lang="en-US" sz="1200" dirty="0"/>
              <a:t>Park Planner</a:t>
            </a:r>
          </a:p>
          <a:p>
            <a:r>
              <a:rPr lang="en-US" sz="1200" dirty="0"/>
              <a:t>Department of Recreation and Parks,</a:t>
            </a:r>
          </a:p>
          <a:p>
            <a:r>
              <a:rPr lang="en-US" sz="1200" dirty="0"/>
              <a:t>Bureau of Capital Projects,</a:t>
            </a:r>
          </a:p>
          <a:p>
            <a:r>
              <a:rPr lang="en-US" sz="1200" dirty="0"/>
              <a:t>Park Planning and Construction</a:t>
            </a:r>
          </a:p>
          <a:p>
            <a:endParaRPr lang="en-US" sz="1200" dirty="0"/>
          </a:p>
          <a:p>
            <a:r>
              <a:rPr lang="en-US" b="1" dirty="0"/>
              <a:t>jthompson@howardcountymd.gov</a:t>
            </a:r>
          </a:p>
          <a:p>
            <a:endParaRPr lang="en-US" b="1" dirty="0"/>
          </a:p>
          <a:p>
            <a:r>
              <a:rPr lang="en-US" b="1" dirty="0"/>
              <a:t>Background image is of an ice rink</a:t>
            </a:r>
          </a:p>
          <a:p>
            <a:endParaRPr lang="en-US" dirty="0"/>
          </a:p>
        </p:txBody>
      </p:sp>
      <p:sp>
        <p:nvSpPr>
          <p:cNvPr id="4" name="Slide Number Placeholder 3"/>
          <p:cNvSpPr>
            <a:spLocks noGrp="1"/>
          </p:cNvSpPr>
          <p:nvPr>
            <p:ph type="sldNum" sz="quarter" idx="5"/>
          </p:nvPr>
        </p:nvSpPr>
        <p:spPr/>
        <p:txBody>
          <a:bodyPr/>
          <a:lstStyle/>
          <a:p>
            <a:fld id="{02E08C90-5596-4910-A05C-3B11B73C078D}" type="slidenum">
              <a:rPr lang="en-US" smtClean="0"/>
              <a:t>14</a:t>
            </a:fld>
            <a:endParaRPr lang="en-US"/>
          </a:p>
        </p:txBody>
      </p:sp>
    </p:spTree>
    <p:extLst>
      <p:ext uri="{BB962C8B-B14F-4D97-AF65-F5344CB8AC3E}">
        <p14:creationId xmlns:p14="http://schemas.microsoft.com/office/powerpoint/2010/main" val="22254518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titled Project Timeline.</a:t>
            </a:r>
          </a:p>
          <a:p>
            <a:r>
              <a:rPr lang="en-US" dirty="0"/>
              <a:t>It then reads the following in bullet format</a:t>
            </a:r>
          </a:p>
          <a:p>
            <a:r>
              <a:rPr lang="en-US" sz="1200" b="1" dirty="0"/>
              <a:t>October 2022 </a:t>
            </a:r>
            <a:r>
              <a:rPr lang="en-US" sz="1200" dirty="0"/>
              <a:t>– Shipley property public meeting. </a:t>
            </a:r>
          </a:p>
          <a:p>
            <a:r>
              <a:rPr lang="en-US" sz="1200" b="1" dirty="0"/>
              <a:t>October 2023 </a:t>
            </a:r>
            <a:r>
              <a:rPr lang="en-US" sz="1200" dirty="0"/>
              <a:t>– Shipley property feasibility study.</a:t>
            </a:r>
          </a:p>
          <a:p>
            <a:r>
              <a:rPr lang="en-US" sz="1200" b="1" dirty="0"/>
              <a:t>July 2024 </a:t>
            </a:r>
            <a:r>
              <a:rPr lang="en-US" sz="1200" dirty="0"/>
              <a:t>– Fiscal Year 2025 Capital Budget  $1M design funds approved.</a:t>
            </a:r>
          </a:p>
          <a:p>
            <a:r>
              <a:rPr lang="en-US" sz="1200" b="1" dirty="0"/>
              <a:t>April 2025 </a:t>
            </a:r>
            <a:r>
              <a:rPr lang="en-US" sz="1200" dirty="0"/>
              <a:t>– Economic and Market Feasibility Study.</a:t>
            </a:r>
          </a:p>
          <a:p>
            <a:r>
              <a:rPr lang="en-US" sz="1200" b="1" dirty="0"/>
              <a:t>August 2025 </a:t>
            </a:r>
            <a:r>
              <a:rPr lang="en-US" sz="1200" dirty="0"/>
              <a:t>–Grimm &amp; Parker selected as architectural firm.</a:t>
            </a:r>
          </a:p>
          <a:p>
            <a:r>
              <a:rPr lang="en-US" sz="1200" b="1" dirty="0"/>
              <a:t>August 2025 </a:t>
            </a:r>
            <a:r>
              <a:rPr lang="en-US" sz="1200" dirty="0"/>
              <a:t>– March 2026 - Concepts, site analysis (Shipley &amp; Meadowbrook), traffic studies (5% design). </a:t>
            </a:r>
          </a:p>
          <a:p>
            <a:r>
              <a:rPr lang="en-US" sz="1200" b="1" dirty="0"/>
              <a:t>October 2025 </a:t>
            </a:r>
            <a:r>
              <a:rPr lang="en-US" sz="1200" dirty="0"/>
              <a:t>– Economic Impact Analysis.</a:t>
            </a:r>
          </a:p>
          <a:p>
            <a:r>
              <a:rPr lang="en-US" sz="1200" b="1" dirty="0"/>
              <a:t>January 2026 </a:t>
            </a:r>
            <a:r>
              <a:rPr lang="en-US" sz="1200" dirty="0"/>
              <a:t>– First focus group meeting.</a:t>
            </a:r>
          </a:p>
          <a:p>
            <a:r>
              <a:rPr lang="en-US" sz="1200" b="1" dirty="0"/>
              <a:t>March 2026 </a:t>
            </a:r>
            <a:r>
              <a:rPr lang="en-US" sz="1200" dirty="0"/>
              <a:t>– Public Information Session - Site analysis/Community Feedback.</a:t>
            </a:r>
          </a:p>
          <a:p>
            <a:r>
              <a:rPr lang="en-US" sz="1200" b="1" dirty="0"/>
              <a:t>May 2026 </a:t>
            </a:r>
            <a:r>
              <a:rPr lang="en-US" sz="1200" dirty="0"/>
              <a:t>– FY2027 Capital Budget Adoption.</a:t>
            </a:r>
          </a:p>
          <a:p>
            <a:r>
              <a:rPr lang="en-US" sz="1200" b="1" dirty="0"/>
              <a:t>July 2026 </a:t>
            </a:r>
            <a:r>
              <a:rPr lang="en-US" sz="1200" dirty="0"/>
              <a:t>– June 2027 – Schematic Design (15% towards total design).</a:t>
            </a:r>
          </a:p>
          <a:p>
            <a:endParaRPr lang="en-US" dirty="0"/>
          </a:p>
        </p:txBody>
      </p:sp>
      <p:sp>
        <p:nvSpPr>
          <p:cNvPr id="4" name="Slide Number Placeholder 3"/>
          <p:cNvSpPr>
            <a:spLocks noGrp="1"/>
          </p:cNvSpPr>
          <p:nvPr>
            <p:ph type="sldNum" sz="quarter" idx="5"/>
          </p:nvPr>
        </p:nvSpPr>
        <p:spPr/>
        <p:txBody>
          <a:bodyPr/>
          <a:lstStyle/>
          <a:p>
            <a:fld id="{02E08C90-5596-4910-A05C-3B11B73C078D}" type="slidenum">
              <a:rPr lang="en-US" smtClean="0"/>
              <a:t>2</a:t>
            </a:fld>
            <a:endParaRPr lang="en-US"/>
          </a:p>
        </p:txBody>
      </p:sp>
    </p:spTree>
    <p:extLst>
      <p:ext uri="{BB962C8B-B14F-4D97-AF65-F5344CB8AC3E}">
        <p14:creationId xmlns:p14="http://schemas.microsoft.com/office/powerpoint/2010/main" val="17462665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A41D86-5B69-E893-B48B-E4F15AE266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10EE52-0E82-9304-71B0-B131F08CC3F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CE9A09-8DB5-ACEC-DDC4-C1C142B09D4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Title is </a:t>
            </a:r>
            <a:r>
              <a:rPr lang="en-US" sz="1200" b="1">
                <a:solidFill>
                  <a:schemeClr val="accent2"/>
                </a:solidFill>
              </a:rPr>
              <a:t>Why Consider an Indoor Ice Rink?</a:t>
            </a:r>
          </a:p>
          <a:p>
            <a:r>
              <a:rPr lang="en-US"/>
              <a:t>A bulleted list follows and reads:</a:t>
            </a:r>
          </a:p>
          <a:p>
            <a:pPr marL="342900" marR="0" indent="-342900">
              <a:lnSpc>
                <a:spcPct val="150000"/>
              </a:lnSpc>
              <a:spcBef>
                <a:spcPts val="0"/>
              </a:spcBef>
              <a:spcAft>
                <a:spcPts val="0"/>
              </a:spcAft>
              <a:buFont typeface="Arial" panose="020B0604020202020204" pitchFamily="34" charset="0"/>
              <a:buChar char="•"/>
            </a:pPr>
            <a:r>
              <a:rPr lang="en-US" sz="1200" b="1">
                <a:solidFill>
                  <a:schemeClr val="accent1">
                    <a:lumMod val="50000"/>
                  </a:schemeClr>
                </a:solidFill>
              </a:rPr>
              <a:t>Demonstrated demand: existing local ice sheets are heavily scheduled with limited availability.</a:t>
            </a:r>
          </a:p>
          <a:p>
            <a:pPr marL="342900" marR="0" indent="-342900">
              <a:lnSpc>
                <a:spcPct val="150000"/>
              </a:lnSpc>
              <a:spcBef>
                <a:spcPts val="0"/>
              </a:spcBef>
              <a:spcAft>
                <a:spcPts val="0"/>
              </a:spcAft>
              <a:buFont typeface="Arial" panose="020B0604020202020204" pitchFamily="34" charset="0"/>
              <a:buChar char="•"/>
            </a:pPr>
            <a:r>
              <a:rPr lang="en-US" sz="1200" b="1">
                <a:solidFill>
                  <a:schemeClr val="accent1">
                    <a:lumMod val="50000"/>
                  </a:schemeClr>
                </a:solidFill>
              </a:rPr>
              <a:t>Growing participation in youth hockey, figure skating, and learn-to-skate programs.</a:t>
            </a:r>
          </a:p>
          <a:p>
            <a:pPr marL="342900" marR="0" indent="-342900">
              <a:lnSpc>
                <a:spcPct val="150000"/>
              </a:lnSpc>
              <a:spcBef>
                <a:spcPts val="0"/>
              </a:spcBef>
              <a:spcAft>
                <a:spcPts val="0"/>
              </a:spcAft>
              <a:buFont typeface="Arial" panose="020B0604020202020204" pitchFamily="34" charset="0"/>
              <a:buChar char="•"/>
            </a:pPr>
            <a:r>
              <a:rPr lang="en-US" sz="1200" b="1">
                <a:solidFill>
                  <a:schemeClr val="accent1">
                    <a:lumMod val="50000"/>
                  </a:schemeClr>
                </a:solidFill>
              </a:rPr>
              <a:t>Keeps families local by reducing travel to out-of-county facilities for practices and tournaments.</a:t>
            </a:r>
          </a:p>
          <a:p>
            <a:pPr marL="342900" marR="0" indent="-342900">
              <a:lnSpc>
                <a:spcPct val="150000"/>
              </a:lnSpc>
              <a:spcBef>
                <a:spcPts val="0"/>
              </a:spcBef>
              <a:spcAft>
                <a:spcPts val="0"/>
              </a:spcAft>
              <a:buFont typeface="Arial" panose="020B0604020202020204" pitchFamily="34" charset="0"/>
              <a:buChar char="•"/>
            </a:pPr>
            <a:r>
              <a:rPr lang="en-US" sz="1200" b="1">
                <a:solidFill>
                  <a:schemeClr val="accent1">
                    <a:lumMod val="50000"/>
                  </a:schemeClr>
                </a:solidFill>
              </a:rPr>
              <a:t>Expands structured, year-round recreation and after-school opportunities.</a:t>
            </a:r>
          </a:p>
          <a:p>
            <a:pPr marL="342900" marR="0" indent="-342900">
              <a:lnSpc>
                <a:spcPct val="150000"/>
              </a:lnSpc>
              <a:spcBef>
                <a:spcPts val="0"/>
              </a:spcBef>
              <a:spcAft>
                <a:spcPts val="0"/>
              </a:spcAft>
              <a:buFont typeface="Arial" panose="020B0604020202020204" pitchFamily="34" charset="0"/>
              <a:buChar char="•"/>
            </a:pPr>
            <a:r>
              <a:rPr lang="en-US" sz="1200" b="1">
                <a:solidFill>
                  <a:schemeClr val="accent1">
                    <a:lumMod val="50000"/>
                  </a:schemeClr>
                </a:solidFill>
              </a:rPr>
              <a:t>Supports inclusive programming, including adaptive skating and adult leagues.</a:t>
            </a:r>
          </a:p>
          <a:p>
            <a:pPr marL="342900" marR="0" indent="-342900">
              <a:lnSpc>
                <a:spcPct val="150000"/>
              </a:lnSpc>
              <a:spcBef>
                <a:spcPts val="0"/>
              </a:spcBef>
              <a:spcAft>
                <a:spcPts val="0"/>
              </a:spcAft>
              <a:buFont typeface="Arial" panose="020B0604020202020204" pitchFamily="34" charset="0"/>
              <a:buChar char="•"/>
            </a:pPr>
            <a:r>
              <a:rPr lang="en-US" sz="1200" b="1">
                <a:solidFill>
                  <a:schemeClr val="accent1">
                    <a:lumMod val="50000"/>
                  </a:schemeClr>
                </a:solidFill>
              </a:rPr>
              <a:t>Creates a community gathering space for events, competitions, and family activities.</a:t>
            </a:r>
          </a:p>
          <a:p>
            <a:pPr marL="342900" marR="0" indent="-342900">
              <a:lnSpc>
                <a:spcPct val="150000"/>
              </a:lnSpc>
              <a:spcBef>
                <a:spcPts val="0"/>
              </a:spcBef>
              <a:spcAft>
                <a:spcPts val="0"/>
              </a:spcAft>
              <a:buFont typeface="Arial" panose="020B0604020202020204" pitchFamily="34" charset="0"/>
              <a:buChar char="•"/>
            </a:pPr>
            <a:r>
              <a:rPr lang="en-US" sz="1200" b="1">
                <a:solidFill>
                  <a:schemeClr val="accent1">
                    <a:lumMod val="50000"/>
                  </a:schemeClr>
                </a:solidFill>
              </a:rPr>
              <a:t>Positions the County to host regional tournaments that support local businesses.</a:t>
            </a:r>
          </a:p>
          <a:p>
            <a:endParaRPr lang="en-US"/>
          </a:p>
          <a:p>
            <a:endParaRPr lang="en-US"/>
          </a:p>
        </p:txBody>
      </p:sp>
      <p:sp>
        <p:nvSpPr>
          <p:cNvPr id="4" name="Slide Number Placeholder 3">
            <a:extLst>
              <a:ext uri="{FF2B5EF4-FFF2-40B4-BE49-F238E27FC236}">
                <a16:creationId xmlns:a16="http://schemas.microsoft.com/office/drawing/2014/main" id="{269AFA75-098D-E0F3-5373-D4E95C3C27F2}"/>
              </a:ext>
            </a:extLst>
          </p:cNvPr>
          <p:cNvSpPr>
            <a:spLocks noGrp="1"/>
          </p:cNvSpPr>
          <p:nvPr>
            <p:ph type="sldNum" sz="quarter" idx="5"/>
          </p:nvPr>
        </p:nvSpPr>
        <p:spPr/>
        <p:txBody>
          <a:bodyPr/>
          <a:lstStyle/>
          <a:p>
            <a:fld id="{02E08C90-5596-4910-A05C-3B11B73C078D}" type="slidenum">
              <a:rPr lang="en-US" smtClean="0"/>
              <a:t>3</a:t>
            </a:fld>
            <a:endParaRPr lang="en-US"/>
          </a:p>
        </p:txBody>
      </p:sp>
    </p:spTree>
    <p:extLst>
      <p:ext uri="{BB962C8B-B14F-4D97-AF65-F5344CB8AC3E}">
        <p14:creationId xmlns:p14="http://schemas.microsoft.com/office/powerpoint/2010/main" val="35588942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three photos on this page that show what the new building and ice rink would look like.</a:t>
            </a:r>
          </a:p>
        </p:txBody>
      </p:sp>
      <p:sp>
        <p:nvSpPr>
          <p:cNvPr id="4" name="Slide Number Placeholder 3"/>
          <p:cNvSpPr>
            <a:spLocks noGrp="1"/>
          </p:cNvSpPr>
          <p:nvPr>
            <p:ph type="sldNum" sz="quarter" idx="5"/>
          </p:nvPr>
        </p:nvSpPr>
        <p:spPr/>
        <p:txBody>
          <a:bodyPr/>
          <a:lstStyle/>
          <a:p>
            <a:fld id="{02E08C90-5596-4910-A05C-3B11B73C078D}" type="slidenum">
              <a:rPr lang="en-US" smtClean="0"/>
              <a:t>4</a:t>
            </a:fld>
            <a:endParaRPr lang="en-US"/>
          </a:p>
        </p:txBody>
      </p:sp>
    </p:spTree>
    <p:extLst>
      <p:ext uri="{BB962C8B-B14F-4D97-AF65-F5344CB8AC3E}">
        <p14:creationId xmlns:p14="http://schemas.microsoft.com/office/powerpoint/2010/main" val="2923071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840F17-E007-D09A-741C-EF2980D22A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56703D-4263-5D0B-0C40-5428A7284B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F16751-7B2F-61A5-E19A-3B05B7AB4C9F}"/>
              </a:ext>
            </a:extLst>
          </p:cNvPr>
          <p:cNvSpPr>
            <a:spLocks noGrp="1"/>
          </p:cNvSpPr>
          <p:nvPr>
            <p:ph type="body" idx="1"/>
          </p:nvPr>
        </p:nvSpPr>
        <p:spPr/>
        <p:txBody>
          <a:bodyPr/>
          <a:lstStyle/>
          <a:p>
            <a:r>
              <a:rPr lang="en-US" dirty="0"/>
              <a:t>Title is Amenities </a:t>
            </a:r>
          </a:p>
          <a:p>
            <a:pPr marL="342900" marR="0" indent="-342900">
              <a:lnSpc>
                <a:spcPct val="150000"/>
              </a:lnSpc>
              <a:spcBef>
                <a:spcPts val="0"/>
              </a:spcBef>
              <a:spcAft>
                <a:spcPts val="0"/>
              </a:spcAft>
              <a:buFont typeface="Arial" panose="020B0604020202020204" pitchFamily="34" charset="0"/>
              <a:buChar char="•"/>
            </a:pPr>
            <a:r>
              <a:rPr lang="en-US" dirty="0"/>
              <a:t>A bulleted list follows:</a:t>
            </a:r>
            <a:br>
              <a:rPr lang="en-US" dirty="0"/>
            </a:br>
            <a:r>
              <a:rPr lang="en-US" sz="1200" b="1" dirty="0">
                <a:solidFill>
                  <a:schemeClr val="accent1">
                    <a:lumMod val="50000"/>
                  </a:schemeClr>
                </a:solidFill>
                <a:latin typeface="Tw Cen MT" panose="020B0602020104020603" pitchFamily="34" charset="0"/>
              </a:rPr>
              <a:t>Two indoor NHL regulation Ice Rinks (Phase 1 and Phase 2)</a:t>
            </a:r>
          </a:p>
          <a:p>
            <a:pPr marL="342900" marR="0" indent="-342900">
              <a:lnSpc>
                <a:spcPct val="150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Tw Cen MT" panose="020B0602020104020603" pitchFamily="34" charset="0"/>
              </a:rPr>
              <a:t>Supporting locker rooms and staff spaces.</a:t>
            </a:r>
          </a:p>
          <a:p>
            <a:pPr marL="342900" marR="0" indent="-342900">
              <a:lnSpc>
                <a:spcPct val="150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Tw Cen MT" panose="020B0602020104020603" pitchFamily="34" charset="0"/>
              </a:rPr>
              <a:t>Grandstand seating for 300-400 people per rink.</a:t>
            </a:r>
          </a:p>
          <a:p>
            <a:pPr marL="342900" marR="0" indent="-342900">
              <a:lnSpc>
                <a:spcPct val="150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Tw Cen MT" panose="020B0602020104020603" pitchFamily="34" charset="0"/>
              </a:rPr>
              <a:t>A large connecting lobby area joining the existing athletic courts.</a:t>
            </a:r>
          </a:p>
          <a:p>
            <a:pPr marL="342900" marR="0" indent="-342900">
              <a:lnSpc>
                <a:spcPct val="150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Tw Cen MT" panose="020B0602020104020603" pitchFamily="34" charset="0"/>
              </a:rPr>
              <a:t>Skate rental and Pro Shop vending area.</a:t>
            </a:r>
          </a:p>
          <a:p>
            <a:pPr marL="342900" marR="0" indent="-342900">
              <a:lnSpc>
                <a:spcPct val="150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Tw Cen MT" panose="020B0602020104020603" pitchFamily="34" charset="0"/>
              </a:rPr>
              <a:t>Café and seating area for snacks, hot food and drinks.</a:t>
            </a:r>
          </a:p>
          <a:p>
            <a:pPr marL="342900" marR="0" indent="-342900">
              <a:lnSpc>
                <a:spcPct val="150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Tw Cen MT" panose="020B0602020104020603" pitchFamily="34" charset="0"/>
              </a:rPr>
              <a:t>Large dividable multi-purpose room for party rentals and community events.</a:t>
            </a:r>
          </a:p>
          <a:p>
            <a:pPr marL="342900" marR="0" indent="-342900">
              <a:lnSpc>
                <a:spcPct val="150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Tw Cen MT" panose="020B0602020104020603" pitchFamily="34" charset="0"/>
              </a:rPr>
              <a:t>Dance studio with supporting hardware for dry practices and aerial jumps. </a:t>
            </a:r>
          </a:p>
          <a:p>
            <a:pPr marL="342900" marR="0" indent="-342900">
              <a:lnSpc>
                <a:spcPct val="150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Tw Cen MT" panose="020B0602020104020603" pitchFamily="34" charset="0"/>
              </a:rPr>
              <a:t>Fitness and weight training room.</a:t>
            </a:r>
          </a:p>
          <a:p>
            <a:pPr marL="342900" marR="0" indent="-342900">
              <a:lnSpc>
                <a:spcPct val="150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Tw Cen MT" panose="020B0602020104020603" pitchFamily="34" charset="0"/>
              </a:rPr>
              <a:t>Outdoor seating and patio areas with access existing park spaces. </a:t>
            </a:r>
          </a:p>
          <a:p>
            <a:pPr marL="342900" marR="0" indent="-342900">
              <a:lnSpc>
                <a:spcPct val="150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Tw Cen MT" panose="020B0602020104020603" pitchFamily="34" charset="0"/>
              </a:rPr>
              <a:t>Restrooms for both the new rinks and existing athletic courts.</a:t>
            </a:r>
          </a:p>
          <a:p>
            <a:pPr marL="342900" marR="0" indent="-342900">
              <a:lnSpc>
                <a:spcPct val="150000"/>
              </a:lnSpc>
              <a:spcBef>
                <a:spcPts val="0"/>
              </a:spcBef>
              <a:spcAft>
                <a:spcPts val="0"/>
              </a:spcAft>
              <a:buFont typeface="Arial" panose="020B0604020202020204" pitchFamily="34" charset="0"/>
              <a:buChar char="•"/>
            </a:pPr>
            <a:r>
              <a:rPr lang="en-US" sz="1200" b="1" dirty="0">
                <a:solidFill>
                  <a:schemeClr val="accent1">
                    <a:lumMod val="50000"/>
                  </a:schemeClr>
                </a:solidFill>
                <a:latin typeface="Tw Cen MT" panose="020B0602020104020603" pitchFamily="34" charset="0"/>
              </a:rPr>
              <a:t>Additional site parking and improved site access. </a:t>
            </a:r>
          </a:p>
          <a:p>
            <a:endParaRPr lang="en-US" dirty="0"/>
          </a:p>
        </p:txBody>
      </p:sp>
      <p:sp>
        <p:nvSpPr>
          <p:cNvPr id="4" name="Slide Number Placeholder 3">
            <a:extLst>
              <a:ext uri="{FF2B5EF4-FFF2-40B4-BE49-F238E27FC236}">
                <a16:creationId xmlns:a16="http://schemas.microsoft.com/office/drawing/2014/main" id="{0AE4486F-3DE8-7E9E-2874-E0063D783E63}"/>
              </a:ext>
            </a:extLst>
          </p:cNvPr>
          <p:cNvSpPr>
            <a:spLocks noGrp="1"/>
          </p:cNvSpPr>
          <p:nvPr>
            <p:ph type="sldNum" sz="quarter" idx="5"/>
          </p:nvPr>
        </p:nvSpPr>
        <p:spPr/>
        <p:txBody>
          <a:bodyPr/>
          <a:lstStyle/>
          <a:p>
            <a:fld id="{02E08C90-5596-4910-A05C-3B11B73C078D}" type="slidenum">
              <a:rPr lang="en-US" smtClean="0"/>
              <a:t>5</a:t>
            </a:fld>
            <a:endParaRPr lang="en-US"/>
          </a:p>
        </p:txBody>
      </p:sp>
    </p:spTree>
    <p:extLst>
      <p:ext uri="{BB962C8B-B14F-4D97-AF65-F5344CB8AC3E}">
        <p14:creationId xmlns:p14="http://schemas.microsoft.com/office/powerpoint/2010/main" val="1690070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6C9F76-45BD-0D9B-9D4E-2CF7AB167D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F31C80-D662-1C71-F823-1706BA2A13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9622B2-B221-C119-ADA8-17CC143D54E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791034C8-C11D-E3A4-5DCA-1F17D86D266F}"/>
              </a:ext>
            </a:extLst>
          </p:cNvPr>
          <p:cNvSpPr>
            <a:spLocks noGrp="1"/>
          </p:cNvSpPr>
          <p:nvPr>
            <p:ph type="sldNum" sz="quarter" idx="5"/>
          </p:nvPr>
        </p:nvSpPr>
        <p:spPr/>
        <p:txBody>
          <a:bodyPr/>
          <a:lstStyle/>
          <a:p>
            <a:fld id="{02E08C90-5596-4910-A05C-3B11B73C078D}" type="slidenum">
              <a:rPr lang="en-US" smtClean="0"/>
              <a:t>6</a:t>
            </a:fld>
            <a:endParaRPr lang="en-US"/>
          </a:p>
        </p:txBody>
      </p:sp>
    </p:spTree>
    <p:extLst>
      <p:ext uri="{BB962C8B-B14F-4D97-AF65-F5344CB8AC3E}">
        <p14:creationId xmlns:p14="http://schemas.microsoft.com/office/powerpoint/2010/main" val="32206068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215306-E025-86E6-7B8F-FA55FCD2C2C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B90B9BC-C96F-20AC-6319-E98B5D4A29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27F610-6FE0-3310-5349-49A2EACD9DC4}"/>
              </a:ext>
            </a:extLst>
          </p:cNvPr>
          <p:cNvSpPr>
            <a:spLocks noGrp="1"/>
          </p:cNvSpPr>
          <p:nvPr>
            <p:ph type="body" idx="1"/>
          </p:nvPr>
        </p:nvSpPr>
        <p:spPr/>
        <p:txBody>
          <a:bodyPr/>
          <a:lstStyle/>
          <a:p>
            <a:r>
              <a:rPr lang="en-US" dirty="0"/>
              <a:t>There are two photos at the top.  The first is of Shipley site and the second is of Meadowbrook site.</a:t>
            </a:r>
          </a:p>
          <a:p>
            <a:endParaRPr lang="en-US" dirty="0"/>
          </a:p>
          <a:p>
            <a:r>
              <a:rPr lang="en-US" dirty="0"/>
              <a:t>There is then a picture of a chart to explain the comparison between Shipley Site and Meadowbrook site.</a:t>
            </a:r>
          </a:p>
          <a:p>
            <a:r>
              <a:rPr lang="en-US" dirty="0"/>
              <a:t>The rating is from one to five. one being positive and five being negative.</a:t>
            </a:r>
          </a:p>
          <a:p>
            <a:r>
              <a:rPr lang="en-US" dirty="0"/>
              <a:t>Shipley Site Location was a four, which is mostly negative</a:t>
            </a:r>
          </a:p>
          <a:p>
            <a:r>
              <a:rPr lang="en-US" dirty="0"/>
              <a:t>Meadowbrook Location was a one, which is positive</a:t>
            </a:r>
          </a:p>
          <a:p>
            <a:r>
              <a:rPr lang="en-US" dirty="0"/>
              <a:t>Shipley community was a five which is negative</a:t>
            </a:r>
          </a:p>
          <a:p>
            <a:r>
              <a:rPr lang="en-US" dirty="0"/>
              <a:t>Meadowbrook community was a three which is neutral</a:t>
            </a:r>
          </a:p>
          <a:p>
            <a:r>
              <a:rPr lang="en-US" dirty="0"/>
              <a:t>Shipley Utilities was a 4 which is mostly negative</a:t>
            </a:r>
          </a:p>
          <a:p>
            <a:r>
              <a:rPr lang="en-US" dirty="0"/>
              <a:t>Meadowbrook  Utilities  was a 1 which is positive</a:t>
            </a:r>
          </a:p>
          <a:p>
            <a:r>
              <a:rPr lang="en-US" dirty="0"/>
              <a:t>Shipley Traffic and  Parking was a 3 which is neutral</a:t>
            </a:r>
          </a:p>
          <a:p>
            <a:r>
              <a:rPr lang="en-US" dirty="0"/>
              <a:t>Meadowbrook Traffic and  Parking was a 2 which is mostly positive</a:t>
            </a:r>
          </a:p>
          <a:p>
            <a:r>
              <a:rPr lang="en-US" dirty="0"/>
              <a:t>Shipley Environmental was a 2 which is mostly positive</a:t>
            </a:r>
          </a:p>
          <a:p>
            <a:r>
              <a:rPr lang="en-US" dirty="0"/>
              <a:t>Meadowbrook Environmental was a 2 which is mostly positive</a:t>
            </a:r>
          </a:p>
          <a:p>
            <a:r>
              <a:rPr lang="en-US" dirty="0"/>
              <a:t>Shipley LEED was neutral</a:t>
            </a:r>
          </a:p>
          <a:p>
            <a:r>
              <a:rPr lang="en-US" dirty="0"/>
              <a:t>Meadowbrook LEED was mostly positive</a:t>
            </a:r>
          </a:p>
          <a:p>
            <a:r>
              <a:rPr lang="en-US" dirty="0"/>
              <a:t>Shipley Cost was mostly negative</a:t>
            </a:r>
          </a:p>
          <a:p>
            <a:r>
              <a:rPr lang="en-US" dirty="0"/>
              <a:t>Meadowbrook cost was mostly positive</a:t>
            </a:r>
          </a:p>
          <a:p>
            <a:r>
              <a:rPr lang="en-US" dirty="0"/>
              <a:t>Shipley building with soft costs was neutral</a:t>
            </a:r>
          </a:p>
          <a:p>
            <a:r>
              <a:rPr lang="en-US" dirty="0"/>
              <a:t>Meadowbrook building with soft costs was neutral</a:t>
            </a:r>
          </a:p>
          <a:p>
            <a:r>
              <a:rPr lang="en-US" dirty="0"/>
              <a:t>Shipley Total Costs was neutral</a:t>
            </a:r>
          </a:p>
          <a:p>
            <a:r>
              <a:rPr lang="en-US" dirty="0"/>
              <a:t>Meadowbrook Total Costs was neutral</a:t>
            </a:r>
          </a:p>
          <a:p>
            <a:r>
              <a:rPr lang="en-US" dirty="0"/>
              <a:t>Shipley Schedule was neutral</a:t>
            </a:r>
          </a:p>
          <a:p>
            <a:r>
              <a:rPr lang="en-US" dirty="0"/>
              <a:t>Meadowbrook Schedule was mostly positive</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bottom of the screen says “MATRIX SITE COMPARISONS”</a:t>
            </a:r>
          </a:p>
        </p:txBody>
      </p:sp>
      <p:sp>
        <p:nvSpPr>
          <p:cNvPr id="4" name="Slide Number Placeholder 3">
            <a:extLst>
              <a:ext uri="{FF2B5EF4-FFF2-40B4-BE49-F238E27FC236}">
                <a16:creationId xmlns:a16="http://schemas.microsoft.com/office/drawing/2014/main" id="{97124A67-275C-565E-E8DF-1BE252D800B6}"/>
              </a:ext>
            </a:extLst>
          </p:cNvPr>
          <p:cNvSpPr>
            <a:spLocks noGrp="1"/>
          </p:cNvSpPr>
          <p:nvPr>
            <p:ph type="sldNum" sz="quarter" idx="5"/>
          </p:nvPr>
        </p:nvSpPr>
        <p:spPr/>
        <p:txBody>
          <a:bodyPr/>
          <a:lstStyle/>
          <a:p>
            <a:fld id="{02E08C90-5596-4910-A05C-3B11B73C078D}" type="slidenum">
              <a:rPr lang="en-US" smtClean="0"/>
              <a:t>7</a:t>
            </a:fld>
            <a:endParaRPr lang="en-US"/>
          </a:p>
        </p:txBody>
      </p:sp>
    </p:spTree>
    <p:extLst>
      <p:ext uri="{BB962C8B-B14F-4D97-AF65-F5344CB8AC3E}">
        <p14:creationId xmlns:p14="http://schemas.microsoft.com/office/powerpoint/2010/main" val="2077966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Picture of the local streets with the following information listed:</a:t>
            </a:r>
          </a:p>
          <a:p>
            <a:r>
              <a:rPr lang="en-US"/>
              <a:t>Traffic Considerations</a:t>
            </a:r>
          </a:p>
          <a:p>
            <a:r>
              <a:rPr lang="en-US"/>
              <a:t>One, Most people will come to the site from Long Gare Parkway MD 100</a:t>
            </a:r>
          </a:p>
          <a:p>
            <a:r>
              <a:rPr lang="en-US"/>
              <a:t>Second, 93% of all additional traffic will arrive through major through fares</a:t>
            </a:r>
          </a:p>
          <a:p>
            <a:r>
              <a:rPr lang="en-US"/>
              <a:t>Third, 7% of site traffic is expected to use local neighborhood roads</a:t>
            </a:r>
          </a:p>
          <a:p>
            <a:r>
              <a:rPr lang="en-US"/>
              <a:t>Fourth, Traffic impacts are shown as additional cars per hour</a:t>
            </a:r>
          </a:p>
          <a:p>
            <a:r>
              <a:rPr lang="en-US"/>
              <a:t>Fifth, Numbers show represent peak volumes</a:t>
            </a:r>
          </a:p>
          <a:p>
            <a:endParaRPr lang="en-US"/>
          </a:p>
          <a:p>
            <a:r>
              <a:rPr lang="en-US"/>
              <a:t>There is then a box at the bottom that states Projected Peak Hour Trips </a:t>
            </a:r>
          </a:p>
          <a:p>
            <a:r>
              <a:rPr lang="en-US"/>
              <a:t>Includes AM Trips to 6 from 11</a:t>
            </a:r>
          </a:p>
          <a:p>
            <a:r>
              <a:rPr lang="en-US"/>
              <a:t>PM Trips to 74  from 61</a:t>
            </a:r>
          </a:p>
          <a:p>
            <a:r>
              <a:rPr lang="en-US"/>
              <a:t>Saturday Trips to 141 from 125</a:t>
            </a:r>
          </a:p>
        </p:txBody>
      </p:sp>
      <p:sp>
        <p:nvSpPr>
          <p:cNvPr id="4" name="Slide Number Placeholder 3"/>
          <p:cNvSpPr>
            <a:spLocks noGrp="1"/>
          </p:cNvSpPr>
          <p:nvPr>
            <p:ph type="sldNum" sz="quarter" idx="5"/>
          </p:nvPr>
        </p:nvSpPr>
        <p:spPr/>
        <p:txBody>
          <a:bodyPr/>
          <a:lstStyle/>
          <a:p>
            <a:fld id="{02E08C90-5596-4910-A05C-3B11B73C078D}" type="slidenum">
              <a:rPr lang="en-US" smtClean="0"/>
              <a:t>8</a:t>
            </a:fld>
            <a:endParaRPr lang="en-US"/>
          </a:p>
        </p:txBody>
      </p:sp>
    </p:spTree>
    <p:extLst>
      <p:ext uri="{BB962C8B-B14F-4D97-AF65-F5344CB8AC3E}">
        <p14:creationId xmlns:p14="http://schemas.microsoft.com/office/powerpoint/2010/main" val="10677596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Rendering of the Meadowbrook site with an addition to the existing building.  The rendering includes attached to the build a NHL rink and an area for a future second ice rink and more overflow event parking.</a:t>
            </a:r>
          </a:p>
        </p:txBody>
      </p:sp>
      <p:sp>
        <p:nvSpPr>
          <p:cNvPr id="4" name="Slide Number Placeholder 3"/>
          <p:cNvSpPr>
            <a:spLocks noGrp="1"/>
          </p:cNvSpPr>
          <p:nvPr>
            <p:ph type="sldNum" sz="quarter" idx="5"/>
          </p:nvPr>
        </p:nvSpPr>
        <p:spPr/>
        <p:txBody>
          <a:bodyPr/>
          <a:lstStyle/>
          <a:p>
            <a:fld id="{02E08C90-5596-4910-A05C-3B11B73C078D}" type="slidenum">
              <a:rPr lang="en-US" smtClean="0"/>
              <a:t>9</a:t>
            </a:fld>
            <a:endParaRPr lang="en-US"/>
          </a:p>
        </p:txBody>
      </p:sp>
    </p:spTree>
    <p:extLst>
      <p:ext uri="{BB962C8B-B14F-4D97-AF65-F5344CB8AC3E}">
        <p14:creationId xmlns:p14="http://schemas.microsoft.com/office/powerpoint/2010/main" val="21441783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C24C-92BF-0101-8BC2-04F37A70BB6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086FFF9-9193-05D3-EB3B-8B5BAEFEB0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9490C9A-8219-AEAB-C27F-CEBCE917D72C}"/>
              </a:ext>
            </a:extLst>
          </p:cNvPr>
          <p:cNvSpPr>
            <a:spLocks noGrp="1"/>
          </p:cNvSpPr>
          <p:nvPr>
            <p:ph type="dt" sz="half" idx="10"/>
          </p:nvPr>
        </p:nvSpPr>
        <p:spPr/>
        <p:txBody>
          <a:bodyPr/>
          <a:lstStyle/>
          <a:p>
            <a:fld id="{CF289538-A894-4291-892E-DEA0D4C383AD}" type="datetimeFigureOut">
              <a:rPr lang="en-US" smtClean="0"/>
              <a:t>3/11/2026</a:t>
            </a:fld>
            <a:endParaRPr lang="en-US"/>
          </a:p>
        </p:txBody>
      </p:sp>
      <p:sp>
        <p:nvSpPr>
          <p:cNvPr id="5" name="Footer Placeholder 4">
            <a:extLst>
              <a:ext uri="{FF2B5EF4-FFF2-40B4-BE49-F238E27FC236}">
                <a16:creationId xmlns:a16="http://schemas.microsoft.com/office/drawing/2014/main" id="{9F3407C9-D5E1-6EDF-6768-9E1F4346B8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2B3BB2-D620-355C-4B18-57389FABFCC4}"/>
              </a:ext>
            </a:extLst>
          </p:cNvPr>
          <p:cNvSpPr>
            <a:spLocks noGrp="1"/>
          </p:cNvSpPr>
          <p:nvPr>
            <p:ph type="sldNum" sz="quarter" idx="12"/>
          </p:nvPr>
        </p:nvSpPr>
        <p:spPr/>
        <p:txBody>
          <a:bodyPr/>
          <a:lstStyle/>
          <a:p>
            <a:fld id="{85E11CDD-FBF8-4D10-9EF0-4A63ADC55C68}" type="slidenum">
              <a:rPr lang="en-US" smtClean="0"/>
              <a:t>‹#›</a:t>
            </a:fld>
            <a:endParaRPr lang="en-US"/>
          </a:p>
        </p:txBody>
      </p:sp>
    </p:spTree>
    <p:extLst>
      <p:ext uri="{BB962C8B-B14F-4D97-AF65-F5344CB8AC3E}">
        <p14:creationId xmlns:p14="http://schemas.microsoft.com/office/powerpoint/2010/main" val="11319784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70989-8D62-5AB9-AA07-3FE2E0FB008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CE79075-FA02-DE0C-F405-7BB7672690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2F31A-E627-8ED1-75ED-3674D7C4216A}"/>
              </a:ext>
            </a:extLst>
          </p:cNvPr>
          <p:cNvSpPr>
            <a:spLocks noGrp="1"/>
          </p:cNvSpPr>
          <p:nvPr>
            <p:ph type="dt" sz="half" idx="10"/>
          </p:nvPr>
        </p:nvSpPr>
        <p:spPr/>
        <p:txBody>
          <a:bodyPr/>
          <a:lstStyle/>
          <a:p>
            <a:fld id="{CF289538-A894-4291-892E-DEA0D4C383AD}" type="datetimeFigureOut">
              <a:rPr lang="en-US" smtClean="0"/>
              <a:t>3/11/2026</a:t>
            </a:fld>
            <a:endParaRPr lang="en-US"/>
          </a:p>
        </p:txBody>
      </p:sp>
      <p:sp>
        <p:nvSpPr>
          <p:cNvPr id="5" name="Footer Placeholder 4">
            <a:extLst>
              <a:ext uri="{FF2B5EF4-FFF2-40B4-BE49-F238E27FC236}">
                <a16:creationId xmlns:a16="http://schemas.microsoft.com/office/drawing/2014/main" id="{C3CBFA43-1789-EE1F-D6A8-A128941A89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3822612-CC75-4EC2-71B1-99BD58683182}"/>
              </a:ext>
            </a:extLst>
          </p:cNvPr>
          <p:cNvSpPr>
            <a:spLocks noGrp="1"/>
          </p:cNvSpPr>
          <p:nvPr>
            <p:ph type="sldNum" sz="quarter" idx="12"/>
          </p:nvPr>
        </p:nvSpPr>
        <p:spPr/>
        <p:txBody>
          <a:bodyPr/>
          <a:lstStyle/>
          <a:p>
            <a:fld id="{85E11CDD-FBF8-4D10-9EF0-4A63ADC55C68}" type="slidenum">
              <a:rPr lang="en-US" smtClean="0"/>
              <a:t>‹#›</a:t>
            </a:fld>
            <a:endParaRPr lang="en-US"/>
          </a:p>
        </p:txBody>
      </p:sp>
    </p:spTree>
    <p:extLst>
      <p:ext uri="{BB962C8B-B14F-4D97-AF65-F5344CB8AC3E}">
        <p14:creationId xmlns:p14="http://schemas.microsoft.com/office/powerpoint/2010/main" val="3274173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F46FD15-8D3E-EB6B-3A44-F0CF97A6C14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F8D523F-74BF-2855-0528-995D08EC6FB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D32B61E-2A11-199B-6BA1-C95FA543F78F}"/>
              </a:ext>
            </a:extLst>
          </p:cNvPr>
          <p:cNvSpPr>
            <a:spLocks noGrp="1"/>
          </p:cNvSpPr>
          <p:nvPr>
            <p:ph type="dt" sz="half" idx="10"/>
          </p:nvPr>
        </p:nvSpPr>
        <p:spPr/>
        <p:txBody>
          <a:bodyPr/>
          <a:lstStyle/>
          <a:p>
            <a:fld id="{CF289538-A894-4291-892E-DEA0D4C383AD}" type="datetimeFigureOut">
              <a:rPr lang="en-US" smtClean="0"/>
              <a:t>3/11/2026</a:t>
            </a:fld>
            <a:endParaRPr lang="en-US"/>
          </a:p>
        </p:txBody>
      </p:sp>
      <p:sp>
        <p:nvSpPr>
          <p:cNvPr id="5" name="Footer Placeholder 4">
            <a:extLst>
              <a:ext uri="{FF2B5EF4-FFF2-40B4-BE49-F238E27FC236}">
                <a16:creationId xmlns:a16="http://schemas.microsoft.com/office/drawing/2014/main" id="{B4F41E9B-08FA-3615-853F-37D7593438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71EADFD-428E-C160-A373-42D40B962410}"/>
              </a:ext>
            </a:extLst>
          </p:cNvPr>
          <p:cNvSpPr>
            <a:spLocks noGrp="1"/>
          </p:cNvSpPr>
          <p:nvPr>
            <p:ph type="sldNum" sz="quarter" idx="12"/>
          </p:nvPr>
        </p:nvSpPr>
        <p:spPr/>
        <p:txBody>
          <a:bodyPr/>
          <a:lstStyle/>
          <a:p>
            <a:fld id="{85E11CDD-FBF8-4D10-9EF0-4A63ADC55C68}" type="slidenum">
              <a:rPr lang="en-US" smtClean="0"/>
              <a:t>‹#›</a:t>
            </a:fld>
            <a:endParaRPr lang="en-US"/>
          </a:p>
        </p:txBody>
      </p:sp>
    </p:spTree>
    <p:extLst>
      <p:ext uri="{BB962C8B-B14F-4D97-AF65-F5344CB8AC3E}">
        <p14:creationId xmlns:p14="http://schemas.microsoft.com/office/powerpoint/2010/main" val="4234995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33761-841F-1C40-F443-551F3B607E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64A8017-10EB-69A6-77C4-CCF2E915E7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69BDEE-62C5-8C15-E7F3-57E4D227ED8B}"/>
              </a:ext>
            </a:extLst>
          </p:cNvPr>
          <p:cNvSpPr>
            <a:spLocks noGrp="1"/>
          </p:cNvSpPr>
          <p:nvPr>
            <p:ph type="dt" sz="half" idx="10"/>
          </p:nvPr>
        </p:nvSpPr>
        <p:spPr/>
        <p:txBody>
          <a:bodyPr/>
          <a:lstStyle/>
          <a:p>
            <a:fld id="{CF289538-A894-4291-892E-DEA0D4C383AD}" type="datetimeFigureOut">
              <a:rPr lang="en-US" smtClean="0"/>
              <a:t>3/11/2026</a:t>
            </a:fld>
            <a:endParaRPr lang="en-US"/>
          </a:p>
        </p:txBody>
      </p:sp>
      <p:sp>
        <p:nvSpPr>
          <p:cNvPr id="5" name="Footer Placeholder 4">
            <a:extLst>
              <a:ext uri="{FF2B5EF4-FFF2-40B4-BE49-F238E27FC236}">
                <a16:creationId xmlns:a16="http://schemas.microsoft.com/office/drawing/2014/main" id="{73CFBB87-B006-6D92-ED36-DB7AAF5050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310970-3CD3-F547-BDA9-4294D3145FDB}"/>
              </a:ext>
            </a:extLst>
          </p:cNvPr>
          <p:cNvSpPr>
            <a:spLocks noGrp="1"/>
          </p:cNvSpPr>
          <p:nvPr>
            <p:ph type="sldNum" sz="quarter" idx="12"/>
          </p:nvPr>
        </p:nvSpPr>
        <p:spPr/>
        <p:txBody>
          <a:bodyPr/>
          <a:lstStyle/>
          <a:p>
            <a:fld id="{85E11CDD-FBF8-4D10-9EF0-4A63ADC55C68}" type="slidenum">
              <a:rPr lang="en-US" smtClean="0"/>
              <a:t>‹#›</a:t>
            </a:fld>
            <a:endParaRPr lang="en-US"/>
          </a:p>
        </p:txBody>
      </p:sp>
    </p:spTree>
    <p:extLst>
      <p:ext uri="{BB962C8B-B14F-4D97-AF65-F5344CB8AC3E}">
        <p14:creationId xmlns:p14="http://schemas.microsoft.com/office/powerpoint/2010/main" val="3285140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FD489-D779-431F-48A4-589BAB6320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97AFD43-B634-004B-8EF2-39F6053EE52F}"/>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3B6A2DD-2FE1-6E3F-3A92-E152C73CC105}"/>
              </a:ext>
            </a:extLst>
          </p:cNvPr>
          <p:cNvSpPr>
            <a:spLocks noGrp="1"/>
          </p:cNvSpPr>
          <p:nvPr>
            <p:ph type="dt" sz="half" idx="10"/>
          </p:nvPr>
        </p:nvSpPr>
        <p:spPr/>
        <p:txBody>
          <a:bodyPr/>
          <a:lstStyle/>
          <a:p>
            <a:fld id="{CF289538-A894-4291-892E-DEA0D4C383AD}" type="datetimeFigureOut">
              <a:rPr lang="en-US" smtClean="0"/>
              <a:t>3/11/2026</a:t>
            </a:fld>
            <a:endParaRPr lang="en-US"/>
          </a:p>
        </p:txBody>
      </p:sp>
      <p:sp>
        <p:nvSpPr>
          <p:cNvPr id="5" name="Footer Placeholder 4">
            <a:extLst>
              <a:ext uri="{FF2B5EF4-FFF2-40B4-BE49-F238E27FC236}">
                <a16:creationId xmlns:a16="http://schemas.microsoft.com/office/drawing/2014/main" id="{0CD6CD99-6311-226F-8531-E3C9B9310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D0719F-E67F-F203-6012-C27EF8648916}"/>
              </a:ext>
            </a:extLst>
          </p:cNvPr>
          <p:cNvSpPr>
            <a:spLocks noGrp="1"/>
          </p:cNvSpPr>
          <p:nvPr>
            <p:ph type="sldNum" sz="quarter" idx="12"/>
          </p:nvPr>
        </p:nvSpPr>
        <p:spPr/>
        <p:txBody>
          <a:bodyPr/>
          <a:lstStyle/>
          <a:p>
            <a:fld id="{85E11CDD-FBF8-4D10-9EF0-4A63ADC55C68}" type="slidenum">
              <a:rPr lang="en-US" smtClean="0"/>
              <a:t>‹#›</a:t>
            </a:fld>
            <a:endParaRPr lang="en-US"/>
          </a:p>
        </p:txBody>
      </p:sp>
    </p:spTree>
    <p:extLst>
      <p:ext uri="{BB962C8B-B14F-4D97-AF65-F5344CB8AC3E}">
        <p14:creationId xmlns:p14="http://schemas.microsoft.com/office/powerpoint/2010/main" val="38206584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103399-D287-CA03-F43C-CAAEBDA04D3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CFD64A-59AC-0409-587D-FD6D867C08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E951C33-8DE9-BBB3-BC69-6168E1D9FA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DF11F9-BB9F-2517-C1F3-297A353BE829}"/>
              </a:ext>
            </a:extLst>
          </p:cNvPr>
          <p:cNvSpPr>
            <a:spLocks noGrp="1"/>
          </p:cNvSpPr>
          <p:nvPr>
            <p:ph type="dt" sz="half" idx="10"/>
          </p:nvPr>
        </p:nvSpPr>
        <p:spPr/>
        <p:txBody>
          <a:bodyPr/>
          <a:lstStyle/>
          <a:p>
            <a:fld id="{CF289538-A894-4291-892E-DEA0D4C383AD}" type="datetimeFigureOut">
              <a:rPr lang="en-US" smtClean="0"/>
              <a:t>3/11/2026</a:t>
            </a:fld>
            <a:endParaRPr lang="en-US"/>
          </a:p>
        </p:txBody>
      </p:sp>
      <p:sp>
        <p:nvSpPr>
          <p:cNvPr id="6" name="Footer Placeholder 5">
            <a:extLst>
              <a:ext uri="{FF2B5EF4-FFF2-40B4-BE49-F238E27FC236}">
                <a16:creationId xmlns:a16="http://schemas.microsoft.com/office/drawing/2014/main" id="{1E243F01-77A1-6F5F-4826-589E88422C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C730BE3-8EEF-B74E-C6AD-760025A82102}"/>
              </a:ext>
            </a:extLst>
          </p:cNvPr>
          <p:cNvSpPr>
            <a:spLocks noGrp="1"/>
          </p:cNvSpPr>
          <p:nvPr>
            <p:ph type="sldNum" sz="quarter" idx="12"/>
          </p:nvPr>
        </p:nvSpPr>
        <p:spPr/>
        <p:txBody>
          <a:bodyPr/>
          <a:lstStyle/>
          <a:p>
            <a:fld id="{85E11CDD-FBF8-4D10-9EF0-4A63ADC55C68}" type="slidenum">
              <a:rPr lang="en-US" smtClean="0"/>
              <a:t>‹#›</a:t>
            </a:fld>
            <a:endParaRPr lang="en-US"/>
          </a:p>
        </p:txBody>
      </p:sp>
    </p:spTree>
    <p:extLst>
      <p:ext uri="{BB962C8B-B14F-4D97-AF65-F5344CB8AC3E}">
        <p14:creationId xmlns:p14="http://schemas.microsoft.com/office/powerpoint/2010/main" val="16307929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B2716-AB8B-AF7A-D5F0-1059C51FB3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CB2B402-69F4-9E57-5248-071791B522C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BAEE48-4258-F90D-0356-48DF383597E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A2D78B6-FEF6-CFD7-F01B-C97FD3946B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8BC91D-91E8-E8A2-FB56-FCEF00D3D8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C8E6B62-8711-A634-BB54-C10AB0272B92}"/>
              </a:ext>
            </a:extLst>
          </p:cNvPr>
          <p:cNvSpPr>
            <a:spLocks noGrp="1"/>
          </p:cNvSpPr>
          <p:nvPr>
            <p:ph type="dt" sz="half" idx="10"/>
          </p:nvPr>
        </p:nvSpPr>
        <p:spPr/>
        <p:txBody>
          <a:bodyPr/>
          <a:lstStyle/>
          <a:p>
            <a:fld id="{CF289538-A894-4291-892E-DEA0D4C383AD}" type="datetimeFigureOut">
              <a:rPr lang="en-US" smtClean="0"/>
              <a:t>3/11/2026</a:t>
            </a:fld>
            <a:endParaRPr lang="en-US"/>
          </a:p>
        </p:txBody>
      </p:sp>
      <p:sp>
        <p:nvSpPr>
          <p:cNvPr id="8" name="Footer Placeholder 7">
            <a:extLst>
              <a:ext uri="{FF2B5EF4-FFF2-40B4-BE49-F238E27FC236}">
                <a16:creationId xmlns:a16="http://schemas.microsoft.com/office/drawing/2014/main" id="{BF6FDE2D-E7BF-2875-FD70-1F698B7533F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3AF8073-5087-ED3F-DE8C-70EB9CC9712D}"/>
              </a:ext>
            </a:extLst>
          </p:cNvPr>
          <p:cNvSpPr>
            <a:spLocks noGrp="1"/>
          </p:cNvSpPr>
          <p:nvPr>
            <p:ph type="sldNum" sz="quarter" idx="12"/>
          </p:nvPr>
        </p:nvSpPr>
        <p:spPr/>
        <p:txBody>
          <a:bodyPr/>
          <a:lstStyle/>
          <a:p>
            <a:fld id="{85E11CDD-FBF8-4D10-9EF0-4A63ADC55C68}" type="slidenum">
              <a:rPr lang="en-US" smtClean="0"/>
              <a:t>‹#›</a:t>
            </a:fld>
            <a:endParaRPr lang="en-US"/>
          </a:p>
        </p:txBody>
      </p:sp>
    </p:spTree>
    <p:extLst>
      <p:ext uri="{BB962C8B-B14F-4D97-AF65-F5344CB8AC3E}">
        <p14:creationId xmlns:p14="http://schemas.microsoft.com/office/powerpoint/2010/main" val="7749198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82AA8-8DF4-FF15-31C1-440DBA936A9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850EEF6-32FF-37BD-66C5-D9151433D050}"/>
              </a:ext>
            </a:extLst>
          </p:cNvPr>
          <p:cNvSpPr>
            <a:spLocks noGrp="1"/>
          </p:cNvSpPr>
          <p:nvPr>
            <p:ph type="dt" sz="half" idx="10"/>
          </p:nvPr>
        </p:nvSpPr>
        <p:spPr/>
        <p:txBody>
          <a:bodyPr/>
          <a:lstStyle/>
          <a:p>
            <a:fld id="{CF289538-A894-4291-892E-DEA0D4C383AD}" type="datetimeFigureOut">
              <a:rPr lang="en-US" smtClean="0"/>
              <a:t>3/11/2026</a:t>
            </a:fld>
            <a:endParaRPr lang="en-US"/>
          </a:p>
        </p:txBody>
      </p:sp>
      <p:sp>
        <p:nvSpPr>
          <p:cNvPr id="4" name="Footer Placeholder 3">
            <a:extLst>
              <a:ext uri="{FF2B5EF4-FFF2-40B4-BE49-F238E27FC236}">
                <a16:creationId xmlns:a16="http://schemas.microsoft.com/office/drawing/2014/main" id="{B428DFA7-B516-5735-E022-ED6AEF86BC5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A699368-E865-C1B5-610A-D54D618AC2F5}"/>
              </a:ext>
            </a:extLst>
          </p:cNvPr>
          <p:cNvSpPr>
            <a:spLocks noGrp="1"/>
          </p:cNvSpPr>
          <p:nvPr>
            <p:ph type="sldNum" sz="quarter" idx="12"/>
          </p:nvPr>
        </p:nvSpPr>
        <p:spPr/>
        <p:txBody>
          <a:bodyPr/>
          <a:lstStyle/>
          <a:p>
            <a:fld id="{85E11CDD-FBF8-4D10-9EF0-4A63ADC55C68}" type="slidenum">
              <a:rPr lang="en-US" smtClean="0"/>
              <a:t>‹#›</a:t>
            </a:fld>
            <a:endParaRPr lang="en-US"/>
          </a:p>
        </p:txBody>
      </p:sp>
    </p:spTree>
    <p:extLst>
      <p:ext uri="{BB962C8B-B14F-4D97-AF65-F5344CB8AC3E}">
        <p14:creationId xmlns:p14="http://schemas.microsoft.com/office/powerpoint/2010/main" val="37418149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79E9F92-463A-D753-760C-6B78C8DC4EC9}"/>
              </a:ext>
            </a:extLst>
          </p:cNvPr>
          <p:cNvSpPr>
            <a:spLocks noGrp="1"/>
          </p:cNvSpPr>
          <p:nvPr>
            <p:ph type="dt" sz="half" idx="10"/>
          </p:nvPr>
        </p:nvSpPr>
        <p:spPr/>
        <p:txBody>
          <a:bodyPr/>
          <a:lstStyle/>
          <a:p>
            <a:fld id="{CF289538-A894-4291-892E-DEA0D4C383AD}" type="datetimeFigureOut">
              <a:rPr lang="en-US" smtClean="0"/>
              <a:t>3/11/2026</a:t>
            </a:fld>
            <a:endParaRPr lang="en-US"/>
          </a:p>
        </p:txBody>
      </p:sp>
      <p:sp>
        <p:nvSpPr>
          <p:cNvPr id="3" name="Footer Placeholder 2">
            <a:extLst>
              <a:ext uri="{FF2B5EF4-FFF2-40B4-BE49-F238E27FC236}">
                <a16:creationId xmlns:a16="http://schemas.microsoft.com/office/drawing/2014/main" id="{11ED3F84-BA1C-E8FF-5CD2-27EB580E034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2E04370-2EFC-3086-77BE-9268AB2145CC}"/>
              </a:ext>
            </a:extLst>
          </p:cNvPr>
          <p:cNvSpPr>
            <a:spLocks noGrp="1"/>
          </p:cNvSpPr>
          <p:nvPr>
            <p:ph type="sldNum" sz="quarter" idx="12"/>
          </p:nvPr>
        </p:nvSpPr>
        <p:spPr/>
        <p:txBody>
          <a:bodyPr/>
          <a:lstStyle/>
          <a:p>
            <a:fld id="{85E11CDD-FBF8-4D10-9EF0-4A63ADC55C68}" type="slidenum">
              <a:rPr lang="en-US" smtClean="0"/>
              <a:t>‹#›</a:t>
            </a:fld>
            <a:endParaRPr lang="en-US"/>
          </a:p>
        </p:txBody>
      </p:sp>
    </p:spTree>
    <p:extLst>
      <p:ext uri="{BB962C8B-B14F-4D97-AF65-F5344CB8AC3E}">
        <p14:creationId xmlns:p14="http://schemas.microsoft.com/office/powerpoint/2010/main" val="17420187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7983A-650E-4571-DE07-7FAA71067F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6255722-EA87-3637-4A64-D27608515EC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1DDD7C2-3A8F-E4D1-05B5-FDE2FFE9C65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2948DB8-B26F-6891-8B2A-4D06CC9DC0F3}"/>
              </a:ext>
            </a:extLst>
          </p:cNvPr>
          <p:cNvSpPr>
            <a:spLocks noGrp="1"/>
          </p:cNvSpPr>
          <p:nvPr>
            <p:ph type="dt" sz="half" idx="10"/>
          </p:nvPr>
        </p:nvSpPr>
        <p:spPr/>
        <p:txBody>
          <a:bodyPr/>
          <a:lstStyle/>
          <a:p>
            <a:fld id="{CF289538-A894-4291-892E-DEA0D4C383AD}" type="datetimeFigureOut">
              <a:rPr lang="en-US" smtClean="0"/>
              <a:t>3/11/2026</a:t>
            </a:fld>
            <a:endParaRPr lang="en-US"/>
          </a:p>
        </p:txBody>
      </p:sp>
      <p:sp>
        <p:nvSpPr>
          <p:cNvPr id="6" name="Footer Placeholder 5">
            <a:extLst>
              <a:ext uri="{FF2B5EF4-FFF2-40B4-BE49-F238E27FC236}">
                <a16:creationId xmlns:a16="http://schemas.microsoft.com/office/drawing/2014/main" id="{3A05D90F-9150-99A5-28E5-681C1B3F2D0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AF9372-13AD-7605-CEF0-BEC5514DA869}"/>
              </a:ext>
            </a:extLst>
          </p:cNvPr>
          <p:cNvSpPr>
            <a:spLocks noGrp="1"/>
          </p:cNvSpPr>
          <p:nvPr>
            <p:ph type="sldNum" sz="quarter" idx="12"/>
          </p:nvPr>
        </p:nvSpPr>
        <p:spPr/>
        <p:txBody>
          <a:bodyPr/>
          <a:lstStyle/>
          <a:p>
            <a:fld id="{85E11CDD-FBF8-4D10-9EF0-4A63ADC55C68}" type="slidenum">
              <a:rPr lang="en-US" smtClean="0"/>
              <a:t>‹#›</a:t>
            </a:fld>
            <a:endParaRPr lang="en-US"/>
          </a:p>
        </p:txBody>
      </p:sp>
    </p:spTree>
    <p:extLst>
      <p:ext uri="{BB962C8B-B14F-4D97-AF65-F5344CB8AC3E}">
        <p14:creationId xmlns:p14="http://schemas.microsoft.com/office/powerpoint/2010/main" val="19904345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419EB-3FC2-056B-538D-74A204FFE5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DE6A0E5-7A1C-B17E-8C43-17930C2ABBB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B6B0541-10E4-A288-126B-C0F42659E1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B021277-2AC6-96A0-DDF2-DF9A4C45F56C}"/>
              </a:ext>
            </a:extLst>
          </p:cNvPr>
          <p:cNvSpPr>
            <a:spLocks noGrp="1"/>
          </p:cNvSpPr>
          <p:nvPr>
            <p:ph type="dt" sz="half" idx="10"/>
          </p:nvPr>
        </p:nvSpPr>
        <p:spPr/>
        <p:txBody>
          <a:bodyPr/>
          <a:lstStyle/>
          <a:p>
            <a:fld id="{CF289538-A894-4291-892E-DEA0D4C383AD}" type="datetimeFigureOut">
              <a:rPr lang="en-US" smtClean="0"/>
              <a:t>3/11/2026</a:t>
            </a:fld>
            <a:endParaRPr lang="en-US"/>
          </a:p>
        </p:txBody>
      </p:sp>
      <p:sp>
        <p:nvSpPr>
          <p:cNvPr id="6" name="Footer Placeholder 5">
            <a:extLst>
              <a:ext uri="{FF2B5EF4-FFF2-40B4-BE49-F238E27FC236}">
                <a16:creationId xmlns:a16="http://schemas.microsoft.com/office/drawing/2014/main" id="{B408C6FD-A748-F35E-6ECB-80D342E651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4F7AFE2-1A45-7F6B-0D61-4B78491141EE}"/>
              </a:ext>
            </a:extLst>
          </p:cNvPr>
          <p:cNvSpPr>
            <a:spLocks noGrp="1"/>
          </p:cNvSpPr>
          <p:nvPr>
            <p:ph type="sldNum" sz="quarter" idx="12"/>
          </p:nvPr>
        </p:nvSpPr>
        <p:spPr/>
        <p:txBody>
          <a:bodyPr/>
          <a:lstStyle/>
          <a:p>
            <a:fld id="{85E11CDD-FBF8-4D10-9EF0-4A63ADC55C68}" type="slidenum">
              <a:rPr lang="en-US" smtClean="0"/>
              <a:t>‹#›</a:t>
            </a:fld>
            <a:endParaRPr lang="en-US"/>
          </a:p>
        </p:txBody>
      </p:sp>
    </p:spTree>
    <p:extLst>
      <p:ext uri="{BB962C8B-B14F-4D97-AF65-F5344CB8AC3E}">
        <p14:creationId xmlns:p14="http://schemas.microsoft.com/office/powerpoint/2010/main" val="20257233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23DD7EB-5567-4B3F-2DC1-AE22969081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A4A0AFC-4D2E-493B-09CA-DB59CDB774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BBADA-1230-D62B-2EB4-E1902E154D6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F289538-A894-4291-892E-DEA0D4C383AD}" type="datetimeFigureOut">
              <a:rPr lang="en-US" smtClean="0"/>
              <a:t>3/11/2026</a:t>
            </a:fld>
            <a:endParaRPr lang="en-US"/>
          </a:p>
        </p:txBody>
      </p:sp>
      <p:sp>
        <p:nvSpPr>
          <p:cNvPr id="5" name="Footer Placeholder 4">
            <a:extLst>
              <a:ext uri="{FF2B5EF4-FFF2-40B4-BE49-F238E27FC236}">
                <a16:creationId xmlns:a16="http://schemas.microsoft.com/office/drawing/2014/main" id="{E2C73C7F-DA68-E060-AC50-039A3C9B5B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A4D8C461-5172-C197-06BB-35FF0973903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85E11CDD-FBF8-4D10-9EF0-4A63ADC55C68}" type="slidenum">
              <a:rPr lang="en-US" smtClean="0"/>
              <a:t>‹#›</a:t>
            </a:fld>
            <a:endParaRPr lang="en-US"/>
          </a:p>
        </p:txBody>
      </p:sp>
    </p:spTree>
    <p:extLst>
      <p:ext uri="{BB962C8B-B14F-4D97-AF65-F5344CB8AC3E}">
        <p14:creationId xmlns:p14="http://schemas.microsoft.com/office/powerpoint/2010/main" val="599579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s://nam12.safelinks.protection.outlook.com/?url=https%3A%2F%2Fapps.howardcountymd.gov%2FE_RAPTestimony%2F&amp;data=05%7C02%7Crwatt%40gparch.com%7Ce58fa0aa970e410c7d6b08de7a118eb1%7C7e134a6358224d2ca01f3c4535f34b66%7C0%7C0%7C639082413102862544%7CUnknown%7CTWFpbGZsb3d8eyJFbXB0eU1hcGkiOnRydWUsIlYiOiIwLjAuMDAwMCIsIlAiOiJXaW4zMiIsIkFOIjoiTWFpbCIsIldUIjoyfQ%3D%3D%7C0%7C%7C%7C&amp;sdata=Lv%2Bc6DH%2Fk%2F4%2BdpgSGLnaiBtT45e377OF8M4mOIPDZJs%3D&amp;reserved=0" TargetMode="External"/><Relationship Id="rId5" Type="http://schemas.openxmlformats.org/officeDocument/2006/relationships/image" Target="../media/image16.jpe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6.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descr="Today's Agenda">
            <a:extLst>
              <a:ext uri="{FF2B5EF4-FFF2-40B4-BE49-F238E27FC236}">
                <a16:creationId xmlns:a16="http://schemas.microsoft.com/office/drawing/2014/main" id="{316C9D1E-F792-6EFB-3B7A-873CF97406F7}"/>
              </a:ext>
            </a:extLst>
          </p:cNvPr>
          <p:cNvSpPr txBox="1">
            <a:spLocks/>
          </p:cNvSpPr>
          <p:nvPr/>
        </p:nvSpPr>
        <p:spPr bwMode="gray">
          <a:xfrm>
            <a:off x="270446" y="702920"/>
            <a:ext cx="3361426" cy="86347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kern="10000" dirty="0">
                <a:latin typeface="+mn-lt"/>
                <a:ea typeface="Verdana" panose="020B0604030504040204" pitchFamily="34" charset="0"/>
                <a:cs typeface="Segoe UI" panose="020B0502040204020203" pitchFamily="34" charset="0"/>
              </a:rPr>
              <a:t>Today’s Agenda</a:t>
            </a:r>
          </a:p>
        </p:txBody>
      </p:sp>
      <p:pic>
        <p:nvPicPr>
          <p:cNvPr id="6" name="Picture 5" descr="Photo of an ice rink">
            <a:extLst>
              <a:ext uri="{FF2B5EF4-FFF2-40B4-BE49-F238E27FC236}">
                <a16:creationId xmlns:a16="http://schemas.microsoft.com/office/drawing/2014/main" id="{34BC58C1-E268-72FB-325E-2B52D9B3C155}"/>
              </a:ext>
            </a:extLst>
          </p:cNvPr>
          <p:cNvPicPr>
            <a:picLocks noChangeAspect="1"/>
          </p:cNvPicPr>
          <p:nvPr/>
        </p:nvPicPr>
        <p:blipFill rotWithShape="1">
          <a:blip r:embed="rId3">
            <a:alphaModFix/>
            <a:extLst>
              <a:ext uri="{28A0092B-C50C-407E-A947-70E740481C1C}">
                <a14:useLocalDpi xmlns:a14="http://schemas.microsoft.com/office/drawing/2010/main" val="0"/>
              </a:ext>
            </a:extLst>
          </a:blip>
          <a:srcRect l="146" r="7163" b="9473"/>
          <a:stretch>
            <a:fillRect/>
          </a:stretch>
        </p:blipFill>
        <p:spPr>
          <a:xfrm>
            <a:off x="3749144" y="2215843"/>
            <a:ext cx="6102428" cy="3714279"/>
          </a:xfrm>
          <a:prstGeom prst="rect">
            <a:avLst/>
          </a:prstGeom>
          <a:effectLst>
            <a:softEdge rad="0"/>
          </a:effectLst>
        </p:spPr>
      </p:pic>
      <p:sp>
        <p:nvSpPr>
          <p:cNvPr id="12" name="Title 11" descr="Howard County&#10;Public Ice Rink Facility">
            <a:extLst>
              <a:ext uri="{FF2B5EF4-FFF2-40B4-BE49-F238E27FC236}">
                <a16:creationId xmlns:a16="http://schemas.microsoft.com/office/drawing/2014/main" id="{01886AB2-BF72-0902-EB59-DCE0649D0384}"/>
              </a:ext>
            </a:extLst>
          </p:cNvPr>
          <p:cNvSpPr>
            <a:spLocks noGrp="1"/>
          </p:cNvSpPr>
          <p:nvPr>
            <p:ph type="title" idx="4294967295"/>
          </p:nvPr>
        </p:nvSpPr>
        <p:spPr>
          <a:xfrm>
            <a:off x="3749145" y="699783"/>
            <a:ext cx="6102428" cy="1200329"/>
          </a:xfrm>
          <a:prstGeom prst="rect">
            <a:avLst/>
          </a:prstGeom>
          <a:solidFill>
            <a:srgbClr val="FFFFFF">
              <a:alpha val="50196"/>
            </a:srgbClr>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chemeClr val="tx1"/>
                </a:solidFill>
                <a:effectLst/>
                <a:uLnTx/>
                <a:uFillTx/>
                <a:latin typeface="+mn-lt"/>
                <a:ea typeface="Segoe UI Black" panose="020B0A02040204020203" pitchFamily="34" charset="0"/>
                <a:cs typeface="Segoe UI Semibold" panose="020B0702040204020203" pitchFamily="34" charset="0"/>
              </a:rPr>
              <a:t>Howard County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chemeClr val="tx1"/>
                </a:solidFill>
                <a:effectLst/>
                <a:uLnTx/>
                <a:uFillTx/>
                <a:latin typeface="+mn-lt"/>
                <a:ea typeface="Segoe UI Black" panose="020B0A02040204020203" pitchFamily="34" charset="0"/>
                <a:cs typeface="Segoe UI Semibold" panose="020B0702040204020203" pitchFamily="34" charset="0"/>
              </a:rPr>
              <a:t>Public Ice Rink Facility</a:t>
            </a:r>
          </a:p>
        </p:txBody>
      </p:sp>
      <p:sp>
        <p:nvSpPr>
          <p:cNvPr id="17" name="Rectangle 16" descr="Match 4, 2026">
            <a:extLst>
              <a:ext uri="{FF2B5EF4-FFF2-40B4-BE49-F238E27FC236}">
                <a16:creationId xmlns:a16="http://schemas.microsoft.com/office/drawing/2014/main" id="{E6327EC7-CCAF-2184-1AED-A6740A7CB040}"/>
              </a:ext>
            </a:extLst>
          </p:cNvPr>
          <p:cNvSpPr/>
          <p:nvPr/>
        </p:nvSpPr>
        <p:spPr>
          <a:xfrm>
            <a:off x="256008" y="6155080"/>
            <a:ext cx="3221818" cy="461665"/>
          </a:xfrm>
          <a:prstGeom prst="rect">
            <a:avLst/>
          </a:prstGeom>
        </p:spPr>
        <p:txBody>
          <a:bodyPr wrap="square">
            <a:spAutoFit/>
          </a:bodyPr>
          <a:lstStyle/>
          <a:p>
            <a:pPr algn="ctr"/>
            <a:r>
              <a:rPr lang="en-US" sz="2400" dirty="0">
                <a:cs typeface="Segoe UI Semibold" panose="020B0702040204020203" pitchFamily="34" charset="0"/>
              </a:rPr>
              <a:t>March 4, 2026</a:t>
            </a:r>
          </a:p>
        </p:txBody>
      </p:sp>
      <p:sp>
        <p:nvSpPr>
          <p:cNvPr id="5" name="TextBox 4" descr="Introduction">
            <a:extLst>
              <a:ext uri="{FF2B5EF4-FFF2-40B4-BE49-F238E27FC236}">
                <a16:creationId xmlns:a16="http://schemas.microsoft.com/office/drawing/2014/main" id="{F3F0201E-2C33-47FF-9FC7-6D4EFE5ED87B}"/>
              </a:ext>
            </a:extLst>
          </p:cNvPr>
          <p:cNvSpPr txBox="1"/>
          <p:nvPr/>
        </p:nvSpPr>
        <p:spPr>
          <a:xfrm>
            <a:off x="335746" y="1512801"/>
            <a:ext cx="3062342" cy="554757"/>
          </a:xfrm>
          <a:prstGeom prst="roundRect">
            <a:avLst>
              <a:gd name="adj" fmla="val 50000"/>
            </a:avLst>
          </a:prstGeom>
          <a:solidFill>
            <a:srgbClr val="FFFFFF"/>
          </a:solidFill>
          <a:ln w="19050">
            <a:solidFill>
              <a:schemeClr val="tx1"/>
            </a:solidFill>
          </a:ln>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dirty="0">
                <a:latin typeface="Segoe UI" panose="020B0502040204020203" pitchFamily="34" charset="0"/>
                <a:cs typeface="Segoe UI" panose="020B0502040204020203" pitchFamily="34" charset="0"/>
              </a:rPr>
              <a:t>Introduction</a:t>
            </a:r>
            <a:endParaRPr kumimoji="0" lang="en-US" sz="1600" b="1" i="0" u="none" strike="noStrike" kern="0" cap="none" spc="0" normalizeH="0" baseline="0" noProof="0" dirty="0">
              <a:ln>
                <a:noFill/>
              </a:ln>
              <a:effectLst/>
              <a:uLnTx/>
              <a:uFillTx/>
              <a:latin typeface="Segoe UI" panose="020B0502040204020203" pitchFamily="34" charset="0"/>
              <a:cs typeface="Segoe UI" panose="020B0502040204020203" pitchFamily="34" charset="0"/>
            </a:endParaRPr>
          </a:p>
        </p:txBody>
      </p:sp>
      <p:sp>
        <p:nvSpPr>
          <p:cNvPr id="3" name="TextBox 2" descr="Site Analysis">
            <a:extLst>
              <a:ext uri="{FF2B5EF4-FFF2-40B4-BE49-F238E27FC236}">
                <a16:creationId xmlns:a16="http://schemas.microsoft.com/office/drawing/2014/main" id="{C5B0BFBA-2FC9-F61F-92FA-5DF3ABC30448}"/>
              </a:ext>
            </a:extLst>
          </p:cNvPr>
          <p:cNvSpPr txBox="1"/>
          <p:nvPr/>
        </p:nvSpPr>
        <p:spPr>
          <a:xfrm>
            <a:off x="335746" y="2493265"/>
            <a:ext cx="3062342" cy="554756"/>
          </a:xfrm>
          <a:prstGeom prst="roundRect">
            <a:avLst>
              <a:gd name="adj" fmla="val 50000"/>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b="1" kern="0">
                <a:solidFill>
                  <a:schemeClr val="tx1"/>
                </a:solidFill>
                <a:latin typeface="Segoe UI" panose="020B0502040204020203" pitchFamily="34" charset="0"/>
                <a:cs typeface="Segoe UI" panose="020B0502040204020203" pitchFamily="34" charset="0"/>
              </a:rPr>
              <a:t>Site Analysis</a:t>
            </a:r>
          </a:p>
        </p:txBody>
      </p:sp>
      <p:sp>
        <p:nvSpPr>
          <p:cNvPr id="4" name="TextBox 3" descr="Site Matrix Comparisons">
            <a:extLst>
              <a:ext uri="{FF2B5EF4-FFF2-40B4-BE49-F238E27FC236}">
                <a16:creationId xmlns:a16="http://schemas.microsoft.com/office/drawing/2014/main" id="{E83BEDCD-4EF7-4DB5-8377-0D9D8CE4667D}"/>
              </a:ext>
            </a:extLst>
          </p:cNvPr>
          <p:cNvSpPr txBox="1"/>
          <p:nvPr/>
        </p:nvSpPr>
        <p:spPr>
          <a:xfrm>
            <a:off x="392896" y="3448917"/>
            <a:ext cx="3062342" cy="554755"/>
          </a:xfrm>
          <a:prstGeom prst="roundRect">
            <a:avLst>
              <a:gd name="adj" fmla="val 50000"/>
            </a:avLst>
          </a:prstGeom>
          <a:solidFill>
            <a:srgbClr val="FFFFFF"/>
          </a:solidFill>
          <a:ln w="19050">
            <a:solidFill>
              <a:schemeClr val="tx1"/>
            </a:solidFill>
          </a:ln>
        </p:spPr>
        <p:txBody>
          <a:bodyPr wrap="square" lIns="0" rIns="0" rtlCol="0"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sz="1600" b="1" kern="0">
                <a:latin typeface="Segoe UI" panose="020B0502040204020203" pitchFamily="34" charset="0"/>
                <a:cs typeface="Segoe UI" panose="020B0502040204020203" pitchFamily="34" charset="0"/>
              </a:rPr>
              <a:t>Site Matrix Comparisons</a:t>
            </a:r>
            <a:endParaRPr kumimoji="0" lang="en-US" sz="1600" b="1" i="0" u="none" strike="noStrike" kern="0" cap="none" spc="0" normalizeH="0" baseline="0" noProof="0">
              <a:ln>
                <a:noFill/>
              </a:ln>
              <a:effectLst/>
              <a:uLnTx/>
              <a:uFillTx/>
              <a:latin typeface="Segoe UI" panose="020B0502040204020203" pitchFamily="34" charset="0"/>
              <a:cs typeface="Segoe UI" panose="020B0502040204020203" pitchFamily="34" charset="0"/>
            </a:endParaRPr>
          </a:p>
        </p:txBody>
      </p:sp>
      <p:sp>
        <p:nvSpPr>
          <p:cNvPr id="8" name="TextBox 7" descr="Concept Studies">
            <a:extLst>
              <a:ext uri="{FF2B5EF4-FFF2-40B4-BE49-F238E27FC236}">
                <a16:creationId xmlns:a16="http://schemas.microsoft.com/office/drawing/2014/main" id="{966A2897-CEAE-A792-9BA9-233BD97458BD}"/>
              </a:ext>
            </a:extLst>
          </p:cNvPr>
          <p:cNvSpPr txBox="1"/>
          <p:nvPr/>
        </p:nvSpPr>
        <p:spPr>
          <a:xfrm>
            <a:off x="392896" y="4408598"/>
            <a:ext cx="3062342" cy="554755"/>
          </a:xfrm>
          <a:prstGeom prst="roundRect">
            <a:avLst>
              <a:gd name="adj"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b="1" kern="0" dirty="0">
                <a:solidFill>
                  <a:schemeClr val="tx1"/>
                </a:solidFill>
                <a:latin typeface="Segoe UI" panose="020B0502040204020203" pitchFamily="34" charset="0"/>
                <a:cs typeface="Segoe UI" panose="020B0502040204020203" pitchFamily="34" charset="0"/>
              </a:rPr>
              <a:t> Concept Studies</a:t>
            </a:r>
          </a:p>
        </p:txBody>
      </p:sp>
      <p:sp>
        <p:nvSpPr>
          <p:cNvPr id="9" name="TextBox 8" descr="Comments and Discussion">
            <a:extLst>
              <a:ext uri="{FF2B5EF4-FFF2-40B4-BE49-F238E27FC236}">
                <a16:creationId xmlns:a16="http://schemas.microsoft.com/office/drawing/2014/main" id="{6BBC1931-1C46-CF39-EFBA-CACEE883CB6F}"/>
              </a:ext>
            </a:extLst>
          </p:cNvPr>
          <p:cNvSpPr txBox="1"/>
          <p:nvPr/>
        </p:nvSpPr>
        <p:spPr>
          <a:xfrm>
            <a:off x="392896" y="5368279"/>
            <a:ext cx="3062342" cy="554755"/>
          </a:xfrm>
          <a:prstGeom prst="roundRect">
            <a:avLst>
              <a:gd name="adj" fmla="val 50000"/>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600" b="1" kern="0" dirty="0">
                <a:solidFill>
                  <a:schemeClr val="tx1"/>
                </a:solidFill>
                <a:latin typeface="Segoe UI" panose="020B0502040204020203" pitchFamily="34" charset="0"/>
                <a:cs typeface="Segoe UI" panose="020B0502040204020203" pitchFamily="34" charset="0"/>
              </a:rPr>
              <a:t>Comments and Discussion</a:t>
            </a:r>
          </a:p>
        </p:txBody>
      </p:sp>
      <p:pic>
        <p:nvPicPr>
          <p:cNvPr id="14" name="Picture 13" descr="Howard County Logo">
            <a:extLst>
              <a:ext uri="{FF2B5EF4-FFF2-40B4-BE49-F238E27FC236}">
                <a16:creationId xmlns:a16="http://schemas.microsoft.com/office/drawing/2014/main" id="{179061BB-D653-498D-8226-166007D9F8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63941" y="6044705"/>
            <a:ext cx="2077610" cy="720672"/>
          </a:xfrm>
          <a:prstGeom prst="rect">
            <a:avLst/>
          </a:prstGeom>
        </p:spPr>
      </p:pic>
      <p:pic>
        <p:nvPicPr>
          <p:cNvPr id="15" name="Picture 14" descr="Grimm + Parker logo">
            <a:extLst>
              <a:ext uri="{FF2B5EF4-FFF2-40B4-BE49-F238E27FC236}">
                <a16:creationId xmlns:a16="http://schemas.microsoft.com/office/drawing/2014/main" id="{366B130A-D440-D03A-0348-AF582832DC0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27148" y="5981875"/>
            <a:ext cx="1259219" cy="809838"/>
          </a:xfrm>
          <a:prstGeom prst="rect">
            <a:avLst/>
          </a:prstGeom>
        </p:spPr>
      </p:pic>
    </p:spTree>
    <p:extLst>
      <p:ext uri="{BB962C8B-B14F-4D97-AF65-F5344CB8AC3E}">
        <p14:creationId xmlns:p14="http://schemas.microsoft.com/office/powerpoint/2010/main" val="25757654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C5590F-5502-E518-4DE6-FF1289E09E96}"/>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AFEB05C1-F11E-58D1-40BD-9A3B44BCA2FE}"/>
              </a:ext>
              <a:ext uri="{C183D7F6-B498-43B3-948B-1728B52AA6E4}">
                <adec:decorative xmlns:adec="http://schemas.microsoft.com/office/drawing/2017/decorative" val="1"/>
              </a:ext>
            </a:extLst>
          </p:cNvPr>
          <p:cNvSpPr/>
          <p:nvPr/>
        </p:nvSpPr>
        <p:spPr>
          <a:xfrm>
            <a:off x="-1" y="6310297"/>
            <a:ext cx="12192001" cy="547696"/>
          </a:xfrm>
          <a:prstGeom prst="rect">
            <a:avLst/>
          </a:prstGeom>
          <a:solidFill>
            <a:srgbClr val="FFC000"/>
          </a:solidFill>
          <a:ln w="19050">
            <a:noFill/>
          </a:ln>
        </p:spPr>
        <p:txBody>
          <a:bodyPr wrap="square" lIns="0" rIns="0" rtlCol="0" anchor="ctr" anchorCtr="0">
            <a:noAutofit/>
          </a:bodyPr>
          <a:lstStyle/>
          <a:p>
            <a:pPr algn="ctr"/>
            <a:endParaRPr lang="en-US" sz="1600" b="1" kern="0">
              <a:solidFill>
                <a:schemeClr val="bg1"/>
              </a:solidFill>
              <a:latin typeface="Segoe UI" panose="020B0502040204020203" pitchFamily="34" charset="0"/>
              <a:cs typeface="Segoe UI" panose="020B0502040204020203" pitchFamily="34" charset="0"/>
            </a:endParaRPr>
          </a:p>
        </p:txBody>
      </p:sp>
      <p:pic>
        <p:nvPicPr>
          <p:cNvPr id="3" name="Picture 2" descr="Howard County Logo">
            <a:extLst>
              <a:ext uri="{FF2B5EF4-FFF2-40B4-BE49-F238E27FC236}">
                <a16:creationId xmlns:a16="http://schemas.microsoft.com/office/drawing/2014/main" id="{A1ECAE1A-3912-9C01-5D9F-2414682538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9501" y="6377739"/>
            <a:ext cx="1227349" cy="425737"/>
          </a:xfrm>
          <a:prstGeom prst="rect">
            <a:avLst/>
          </a:prstGeom>
        </p:spPr>
      </p:pic>
      <p:pic>
        <p:nvPicPr>
          <p:cNvPr id="4" name="Picture 3" descr="Grimm + Parker logo">
            <a:extLst>
              <a:ext uri="{FF2B5EF4-FFF2-40B4-BE49-F238E27FC236}">
                <a16:creationId xmlns:a16="http://schemas.microsoft.com/office/drawing/2014/main" id="{B87782FB-717B-F51B-81C1-0E25680396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2483" y="6351401"/>
            <a:ext cx="743884" cy="478412"/>
          </a:xfrm>
          <a:prstGeom prst="rect">
            <a:avLst/>
          </a:prstGeom>
        </p:spPr>
      </p:pic>
      <p:pic>
        <p:nvPicPr>
          <p:cNvPr id="11" name="Picture 10" descr="Rendering of the Meadowbrook site with an addition to the existing building.  The rendering includes attached to the build a NHL rink and an area for a future second ice rink">
            <a:extLst>
              <a:ext uri="{FF2B5EF4-FFF2-40B4-BE49-F238E27FC236}">
                <a16:creationId xmlns:a16="http://schemas.microsoft.com/office/drawing/2014/main" id="{5814CBF0-CCFE-7470-FB83-EA243B0A23B4}"/>
              </a:ext>
            </a:extLst>
          </p:cNvPr>
          <p:cNvPicPr>
            <a:picLocks noChangeAspect="1"/>
          </p:cNvPicPr>
          <p:nvPr/>
        </p:nvPicPr>
        <p:blipFill>
          <a:blip r:embed="rId5">
            <a:extLst>
              <a:ext uri="{28A0092B-C50C-407E-A947-70E740481C1C}">
                <a14:useLocalDpi xmlns:a14="http://schemas.microsoft.com/office/drawing/2010/main" val="0"/>
              </a:ext>
            </a:extLst>
          </a:blip>
          <a:srcRect l="4498" t="14075" r="4498" b="13982"/>
          <a:stretch>
            <a:fillRect/>
          </a:stretch>
        </p:blipFill>
        <p:spPr>
          <a:xfrm>
            <a:off x="678952" y="54524"/>
            <a:ext cx="10834093" cy="6117676"/>
          </a:xfrm>
          <a:prstGeom prst="rect">
            <a:avLst/>
          </a:prstGeom>
        </p:spPr>
      </p:pic>
      <p:sp>
        <p:nvSpPr>
          <p:cNvPr id="5" name="Title 4">
            <a:extLst>
              <a:ext uri="{FF2B5EF4-FFF2-40B4-BE49-F238E27FC236}">
                <a16:creationId xmlns:a16="http://schemas.microsoft.com/office/drawing/2014/main" id="{1D1F527C-5720-3847-0C87-090DE7304856}"/>
              </a:ext>
            </a:extLst>
          </p:cNvPr>
          <p:cNvSpPr>
            <a:spLocks noGrp="1"/>
          </p:cNvSpPr>
          <p:nvPr>
            <p:ph type="title"/>
          </p:nvPr>
        </p:nvSpPr>
        <p:spPr>
          <a:xfrm>
            <a:off x="510133" y="5927825"/>
            <a:ext cx="10515600" cy="1325563"/>
          </a:xfrm>
        </p:spPr>
        <p:txBody>
          <a:bodyPr>
            <a:normAutofit/>
          </a:bodyPr>
          <a:lstStyle/>
          <a:p>
            <a:r>
              <a:rPr lang="en-US" sz="3000" dirty="0"/>
              <a:t>Rendering of Proposed Building and Parking.</a:t>
            </a:r>
          </a:p>
        </p:txBody>
      </p:sp>
    </p:spTree>
    <p:extLst>
      <p:ext uri="{BB962C8B-B14F-4D97-AF65-F5344CB8AC3E}">
        <p14:creationId xmlns:p14="http://schemas.microsoft.com/office/powerpoint/2010/main" val="2542255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hart that is titled Sustainable Design Components of the Ice Rink&#10;LEED CERTIFICATION: The goal for this building is to be certified LEED Silver by the U S Green Building Council which will signify that it has achieved a high standard of environmental performance and sustainability in multiple categories&#10;&#10;RESILIENT DESIGN: The use of simple, durable materials such as concrete, brick, and metal ensures longevity an minimal maintenance&#10;&#10;CONSERVING ELECTRICITY: Electric Vehicle Stations will be provided in the parking lot for charging electric vehicles. Site lighting with shields reduces light pollution and trespass but improves nighttime visibility and site safety&#10;&#10;STORM WATER MANAGEMENT: Bioretention facilities are used to store and filter stormwater to prevent flooding and improve water quality in the aquifer. Native and drought-resistant plants will tie into the local ecosystem&#10;&#10;ENERGY EFFICIENT EQUIPMENT: Incorporating high-efficiency mechanical and electrical equipment during deign is critical to reducing long-term operating costs, improving performance reliability, and supporting sustainability goals. By prioritizing energy-efficient systems from the outset, the facility can maintain consistent ice quality and occupant comfort while minimizing peak loads and overall energy consumption&#10;&#10;SOLAR-READY ROOF: A solar-ready strategy begins with early coordination between the architect, structural engineer, and roofing consultant to verify that the selected roof assembly can safety support the additional dead loads and environmental forces associated with PV arrays, which will harvest renewable energy from the sun to offset energy consumption.&#10;&#10;100% ELECTRIC: This is a full-electric building, eliminating the need for fossil fuels while reducing Greenhouse Gas Emissions. Energy meters will be used to enhance management and identify opportunities for future energy savings.&#10;&#10;HIGH-ALBEDO ROOF: A high-albedo roof uses light-colored, highly reflective materials to reflect a large percentage of incoming solar radiation rather than absorbing it as heat. This strategy reduces heat transfer into the rink bowl, lowering refrigeration and HVAC loads.&#10;&#10;SOLAR ORIENTATION + SHADING: The  building program is intentionally organized to support both operational efficiency and environmental performance. Public-facing spaces are located along the southern facades and benefit from controlled solar exposure and opportunities for views and passive daylighting. In contrast, the rink volume is massed toward the north, which minimizes unwanted thermal loads on the building envelope, ,reducing colling demand and supporting consistent ice quality&#10;">
            <a:extLst>
              <a:ext uri="{FF2B5EF4-FFF2-40B4-BE49-F238E27FC236}">
                <a16:creationId xmlns:a16="http://schemas.microsoft.com/office/drawing/2014/main" id="{17A2D6CF-70AF-C2B3-BF02-F935C5F0EFAE}"/>
              </a:ext>
            </a:extLst>
          </p:cNvPr>
          <p:cNvPicPr>
            <a:picLocks noChangeAspect="1"/>
          </p:cNvPicPr>
          <p:nvPr/>
        </p:nvPicPr>
        <p:blipFill>
          <a:blip r:embed="rId3">
            <a:extLst>
              <a:ext uri="{28A0092B-C50C-407E-A947-70E740481C1C}">
                <a14:useLocalDpi xmlns:a14="http://schemas.microsoft.com/office/drawing/2010/main" val="0"/>
              </a:ext>
            </a:extLst>
          </a:blip>
          <a:srcRect b="10169"/>
          <a:stretch>
            <a:fillRect/>
          </a:stretch>
        </p:blipFill>
        <p:spPr>
          <a:xfrm>
            <a:off x="939413" y="0"/>
            <a:ext cx="9601200" cy="6160612"/>
          </a:xfrm>
          <a:prstGeom prst="rect">
            <a:avLst/>
          </a:prstGeom>
        </p:spPr>
      </p:pic>
      <p:sp>
        <p:nvSpPr>
          <p:cNvPr id="8" name="Rectangle 7">
            <a:extLst>
              <a:ext uri="{FF2B5EF4-FFF2-40B4-BE49-F238E27FC236}">
                <a16:creationId xmlns:a16="http://schemas.microsoft.com/office/drawing/2014/main" id="{4679C696-35ED-956F-0FB6-363E9DB583AE}"/>
              </a:ext>
              <a:ext uri="{C183D7F6-B498-43B3-948B-1728B52AA6E4}">
                <adec:decorative xmlns:adec="http://schemas.microsoft.com/office/drawing/2017/decorative" val="1"/>
              </a:ext>
            </a:extLst>
          </p:cNvPr>
          <p:cNvSpPr/>
          <p:nvPr/>
        </p:nvSpPr>
        <p:spPr>
          <a:xfrm>
            <a:off x="-1" y="6310297"/>
            <a:ext cx="12192001" cy="547696"/>
          </a:xfrm>
          <a:prstGeom prst="rect">
            <a:avLst/>
          </a:prstGeom>
          <a:solidFill>
            <a:srgbClr val="FFC000"/>
          </a:solidFill>
          <a:ln w="19050">
            <a:noFill/>
          </a:ln>
        </p:spPr>
        <p:txBody>
          <a:bodyPr wrap="square" lIns="0" rIns="0" rtlCol="0" anchor="ctr" anchorCtr="0">
            <a:noAutofit/>
          </a:bodyPr>
          <a:lstStyle/>
          <a:p>
            <a:pPr algn="ctr"/>
            <a:endParaRPr lang="en-US" sz="1600" b="1" kern="0">
              <a:solidFill>
                <a:schemeClr val="bg1"/>
              </a:solidFill>
              <a:latin typeface="Segoe UI" panose="020B0502040204020203" pitchFamily="34" charset="0"/>
              <a:cs typeface="Segoe UI" panose="020B0502040204020203" pitchFamily="34" charset="0"/>
            </a:endParaRPr>
          </a:p>
        </p:txBody>
      </p:sp>
      <p:pic>
        <p:nvPicPr>
          <p:cNvPr id="9" name="Picture 8" descr="Howard County Logo">
            <a:extLst>
              <a:ext uri="{FF2B5EF4-FFF2-40B4-BE49-F238E27FC236}">
                <a16:creationId xmlns:a16="http://schemas.microsoft.com/office/drawing/2014/main" id="{CBB83DB7-9A5F-6347-24E0-FDBC4DBC8F0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9501" y="6377739"/>
            <a:ext cx="1227349" cy="425737"/>
          </a:xfrm>
          <a:prstGeom prst="rect">
            <a:avLst/>
          </a:prstGeom>
        </p:spPr>
      </p:pic>
      <p:pic>
        <p:nvPicPr>
          <p:cNvPr id="10" name="Picture 9" descr="Grimm + Parker logo">
            <a:extLst>
              <a:ext uri="{FF2B5EF4-FFF2-40B4-BE49-F238E27FC236}">
                <a16:creationId xmlns:a16="http://schemas.microsoft.com/office/drawing/2014/main" id="{9F4B35F4-783D-D132-FCB7-E014102575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2483" y="6351401"/>
            <a:ext cx="743884" cy="478412"/>
          </a:xfrm>
          <a:prstGeom prst="rect">
            <a:avLst/>
          </a:prstGeom>
        </p:spPr>
      </p:pic>
      <p:sp>
        <p:nvSpPr>
          <p:cNvPr id="2" name="Title 1">
            <a:extLst>
              <a:ext uri="{FF2B5EF4-FFF2-40B4-BE49-F238E27FC236}">
                <a16:creationId xmlns:a16="http://schemas.microsoft.com/office/drawing/2014/main" id="{547AFFB0-618E-FA1F-BB90-ED386C71C312}"/>
              </a:ext>
            </a:extLst>
          </p:cNvPr>
          <p:cNvSpPr>
            <a:spLocks noGrp="1"/>
          </p:cNvSpPr>
          <p:nvPr>
            <p:ph type="title"/>
          </p:nvPr>
        </p:nvSpPr>
        <p:spPr>
          <a:xfrm>
            <a:off x="1067962" y="6351401"/>
            <a:ext cx="7577537" cy="506592"/>
          </a:xfrm>
        </p:spPr>
        <p:txBody>
          <a:bodyPr>
            <a:normAutofit/>
          </a:bodyPr>
          <a:lstStyle/>
          <a:p>
            <a:r>
              <a:rPr lang="en-US" sz="3000" dirty="0"/>
              <a:t>Sustainable Design Components of the Ice Rink</a:t>
            </a:r>
          </a:p>
        </p:txBody>
      </p:sp>
    </p:spTree>
    <p:extLst>
      <p:ext uri="{BB962C8B-B14F-4D97-AF65-F5344CB8AC3E}">
        <p14:creationId xmlns:p14="http://schemas.microsoft.com/office/powerpoint/2010/main" val="27906215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1520AC-F503-6452-0B4F-8145399CAA22}"/>
            </a:ext>
          </a:extLst>
        </p:cNvPr>
        <p:cNvGrpSpPr/>
        <p:nvPr/>
      </p:nvGrpSpPr>
      <p:grpSpPr>
        <a:xfrm>
          <a:off x="0" y="0"/>
          <a:ext cx="0" cy="0"/>
          <a:chOff x="0" y="0"/>
          <a:chExt cx="0" cy="0"/>
        </a:xfrm>
      </p:grpSpPr>
      <p:pic>
        <p:nvPicPr>
          <p:cNvPr id="7" name="Picture 6" descr="Rendering of Meadowbrook with the addition of the two ice rinks">
            <a:extLst>
              <a:ext uri="{FF2B5EF4-FFF2-40B4-BE49-F238E27FC236}">
                <a16:creationId xmlns:a16="http://schemas.microsoft.com/office/drawing/2014/main" id="{2D7BB918-889C-C011-096D-76EF83C156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0F730DB2-56EF-665E-0AA1-2CF86E6C4607}"/>
              </a:ext>
              <a:ext uri="{C183D7F6-B498-43B3-948B-1728B52AA6E4}">
                <adec:decorative xmlns:adec="http://schemas.microsoft.com/office/drawing/2017/decorative" val="1"/>
              </a:ext>
            </a:extLst>
          </p:cNvPr>
          <p:cNvSpPr/>
          <p:nvPr/>
        </p:nvSpPr>
        <p:spPr>
          <a:xfrm>
            <a:off x="-1" y="6310297"/>
            <a:ext cx="12192001" cy="547696"/>
          </a:xfrm>
          <a:prstGeom prst="rect">
            <a:avLst/>
          </a:prstGeom>
          <a:solidFill>
            <a:srgbClr val="FFC000"/>
          </a:solidFill>
          <a:ln w="19050">
            <a:noFill/>
          </a:ln>
        </p:spPr>
        <p:txBody>
          <a:bodyPr wrap="square" lIns="0" rIns="0" rtlCol="0" anchor="ctr" anchorCtr="0">
            <a:noAutofit/>
          </a:bodyPr>
          <a:lstStyle/>
          <a:p>
            <a:pPr algn="ctr"/>
            <a:endParaRPr lang="en-US" sz="1600" b="1" kern="0">
              <a:solidFill>
                <a:schemeClr val="bg1"/>
              </a:solidFill>
              <a:latin typeface="Segoe UI" panose="020B0502040204020203" pitchFamily="34" charset="0"/>
              <a:cs typeface="Segoe UI" panose="020B0502040204020203" pitchFamily="34" charset="0"/>
            </a:endParaRPr>
          </a:p>
        </p:txBody>
      </p:sp>
      <p:pic>
        <p:nvPicPr>
          <p:cNvPr id="4" name="Picture 3" descr="Howard County Logo">
            <a:extLst>
              <a:ext uri="{FF2B5EF4-FFF2-40B4-BE49-F238E27FC236}">
                <a16:creationId xmlns:a16="http://schemas.microsoft.com/office/drawing/2014/main" id="{5573CFBB-A10B-4FAA-039E-0BCBB3B1F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9501" y="6377739"/>
            <a:ext cx="1227349" cy="425737"/>
          </a:xfrm>
          <a:prstGeom prst="rect">
            <a:avLst/>
          </a:prstGeom>
        </p:spPr>
      </p:pic>
      <p:pic>
        <p:nvPicPr>
          <p:cNvPr id="5" name="Picture 4" descr="Grimm + Parker logo">
            <a:extLst>
              <a:ext uri="{FF2B5EF4-FFF2-40B4-BE49-F238E27FC236}">
                <a16:creationId xmlns:a16="http://schemas.microsoft.com/office/drawing/2014/main" id="{DC703763-23D2-BBA6-9E47-EAD1700FDF1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2483" y="6351401"/>
            <a:ext cx="743884" cy="478412"/>
          </a:xfrm>
          <a:prstGeom prst="rect">
            <a:avLst/>
          </a:prstGeom>
        </p:spPr>
      </p:pic>
      <p:sp>
        <p:nvSpPr>
          <p:cNvPr id="3" name="Title 2">
            <a:extLst>
              <a:ext uri="{FF2B5EF4-FFF2-40B4-BE49-F238E27FC236}">
                <a16:creationId xmlns:a16="http://schemas.microsoft.com/office/drawing/2014/main" id="{532657C5-01F5-0338-0C95-DF1E5C976F8A}"/>
              </a:ext>
            </a:extLst>
          </p:cNvPr>
          <p:cNvSpPr>
            <a:spLocks noGrp="1"/>
          </p:cNvSpPr>
          <p:nvPr>
            <p:ph type="title"/>
          </p:nvPr>
        </p:nvSpPr>
        <p:spPr>
          <a:xfrm>
            <a:off x="517113" y="5927825"/>
            <a:ext cx="10515600" cy="1325563"/>
          </a:xfrm>
        </p:spPr>
        <p:txBody>
          <a:bodyPr>
            <a:normAutofit/>
          </a:bodyPr>
          <a:lstStyle/>
          <a:p>
            <a:r>
              <a:rPr lang="en-US" sz="3000" dirty="0"/>
              <a:t>Rendering of Proposed Building and Parking in Color</a:t>
            </a:r>
          </a:p>
        </p:txBody>
      </p:sp>
    </p:spTree>
    <p:extLst>
      <p:ext uri="{BB962C8B-B14F-4D97-AF65-F5344CB8AC3E}">
        <p14:creationId xmlns:p14="http://schemas.microsoft.com/office/powerpoint/2010/main" val="29690492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7D2E33-9CE6-62B5-C44D-721FD358620D}"/>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984AE335-B42C-0F80-1429-0B3547D569B7}"/>
              </a:ext>
              <a:ext uri="{C183D7F6-B498-43B3-948B-1728B52AA6E4}">
                <adec:decorative xmlns:adec="http://schemas.microsoft.com/office/drawing/2017/decorative" val="1"/>
              </a:ext>
            </a:extLst>
          </p:cNvPr>
          <p:cNvSpPr/>
          <p:nvPr/>
        </p:nvSpPr>
        <p:spPr>
          <a:xfrm>
            <a:off x="-1" y="6310297"/>
            <a:ext cx="12192001" cy="547696"/>
          </a:xfrm>
          <a:prstGeom prst="rect">
            <a:avLst/>
          </a:prstGeom>
          <a:solidFill>
            <a:srgbClr val="FFC000"/>
          </a:solidFill>
          <a:ln w="19050">
            <a:noFill/>
          </a:ln>
        </p:spPr>
        <p:txBody>
          <a:bodyPr wrap="square" lIns="0" rIns="0" rtlCol="0" anchor="ctr" anchorCtr="0">
            <a:noAutofit/>
          </a:bodyPr>
          <a:lstStyle/>
          <a:p>
            <a:pPr algn="ctr"/>
            <a:endParaRPr lang="en-US" sz="1600" b="1" kern="0">
              <a:solidFill>
                <a:schemeClr val="bg1"/>
              </a:solidFill>
              <a:latin typeface="Segoe UI" panose="020B0502040204020203" pitchFamily="34" charset="0"/>
              <a:cs typeface="Segoe UI" panose="020B0502040204020203" pitchFamily="34" charset="0"/>
            </a:endParaRPr>
          </a:p>
        </p:txBody>
      </p:sp>
      <p:pic>
        <p:nvPicPr>
          <p:cNvPr id="4" name="Picture 3" descr="Howard County Logo">
            <a:extLst>
              <a:ext uri="{FF2B5EF4-FFF2-40B4-BE49-F238E27FC236}">
                <a16:creationId xmlns:a16="http://schemas.microsoft.com/office/drawing/2014/main" id="{925242EF-4D04-2550-FCBC-475F21AF8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9501" y="6377739"/>
            <a:ext cx="1227349" cy="425737"/>
          </a:xfrm>
          <a:prstGeom prst="rect">
            <a:avLst/>
          </a:prstGeom>
        </p:spPr>
      </p:pic>
      <p:pic>
        <p:nvPicPr>
          <p:cNvPr id="5" name="Picture 4" descr="Grimm + Parker logo">
            <a:extLst>
              <a:ext uri="{FF2B5EF4-FFF2-40B4-BE49-F238E27FC236}">
                <a16:creationId xmlns:a16="http://schemas.microsoft.com/office/drawing/2014/main" id="{F2E12D16-BF17-CC5D-0E48-8588D28F0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2483" y="6351401"/>
            <a:ext cx="743884" cy="478412"/>
          </a:xfrm>
          <a:prstGeom prst="rect">
            <a:avLst/>
          </a:prstGeom>
        </p:spPr>
      </p:pic>
      <p:pic>
        <p:nvPicPr>
          <p:cNvPr id="10" name="Picture 9" descr="Rendering of Meadowbrook with the addition of the two ice rinks">
            <a:extLst>
              <a:ext uri="{FF2B5EF4-FFF2-40B4-BE49-F238E27FC236}">
                <a16:creationId xmlns:a16="http://schemas.microsoft.com/office/drawing/2014/main" id="{9D946A3A-8665-25C0-DE49-5ED82448AEBF}"/>
              </a:ext>
            </a:extLst>
          </p:cNvPr>
          <p:cNvPicPr>
            <a:picLocks noChangeAspect="1"/>
          </p:cNvPicPr>
          <p:nvPr/>
        </p:nvPicPr>
        <p:blipFill>
          <a:blip r:embed="rId5">
            <a:extLst>
              <a:ext uri="{28A0092B-C50C-407E-A947-70E740481C1C}">
                <a14:useLocalDpi xmlns:a14="http://schemas.microsoft.com/office/drawing/2010/main" val="0"/>
              </a:ext>
            </a:extLst>
          </a:blip>
          <a:srcRect b="8122"/>
          <a:stretch>
            <a:fillRect/>
          </a:stretch>
        </p:blipFill>
        <p:spPr>
          <a:xfrm>
            <a:off x="-1" y="-4129"/>
            <a:ext cx="12192001" cy="6314426"/>
          </a:xfrm>
          <a:prstGeom prst="rect">
            <a:avLst/>
          </a:prstGeom>
        </p:spPr>
      </p:pic>
      <p:sp>
        <p:nvSpPr>
          <p:cNvPr id="3" name="Title 2">
            <a:extLst>
              <a:ext uri="{FF2B5EF4-FFF2-40B4-BE49-F238E27FC236}">
                <a16:creationId xmlns:a16="http://schemas.microsoft.com/office/drawing/2014/main" id="{A8A26836-B2DD-6EA1-4549-9A21B6BDD97E}"/>
              </a:ext>
            </a:extLst>
          </p:cNvPr>
          <p:cNvSpPr>
            <a:spLocks noGrp="1"/>
          </p:cNvSpPr>
          <p:nvPr>
            <p:ph type="title"/>
          </p:nvPr>
        </p:nvSpPr>
        <p:spPr>
          <a:xfrm>
            <a:off x="314689" y="5921363"/>
            <a:ext cx="10515600" cy="1325563"/>
          </a:xfrm>
        </p:spPr>
        <p:txBody>
          <a:bodyPr>
            <a:normAutofit/>
          </a:bodyPr>
          <a:lstStyle/>
          <a:p>
            <a:r>
              <a:rPr lang="en-US" sz="3000" dirty="0"/>
              <a:t>Rendering of Proposed Building</a:t>
            </a:r>
          </a:p>
        </p:txBody>
      </p:sp>
    </p:spTree>
    <p:extLst>
      <p:ext uri="{BB962C8B-B14F-4D97-AF65-F5344CB8AC3E}">
        <p14:creationId xmlns:p14="http://schemas.microsoft.com/office/powerpoint/2010/main" val="1730368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D488D33-40C3-E550-9D13-A9C77B1995F6}"/>
              </a:ext>
              <a:ext uri="{C183D7F6-B498-43B3-948B-1728B52AA6E4}">
                <adec:decorative xmlns:adec="http://schemas.microsoft.com/office/drawing/2017/decorative" val="1"/>
              </a:ext>
            </a:extLst>
          </p:cNvPr>
          <p:cNvSpPr/>
          <p:nvPr/>
        </p:nvSpPr>
        <p:spPr>
          <a:xfrm>
            <a:off x="-1" y="6310297"/>
            <a:ext cx="12192001" cy="547696"/>
          </a:xfrm>
          <a:prstGeom prst="rect">
            <a:avLst/>
          </a:prstGeom>
          <a:solidFill>
            <a:srgbClr val="FFC000"/>
          </a:solidFill>
          <a:ln w="19050">
            <a:noFill/>
          </a:ln>
        </p:spPr>
        <p:txBody>
          <a:bodyPr wrap="square" lIns="0" rIns="0" rtlCol="0" anchor="ctr" anchorCtr="0">
            <a:noAutofit/>
          </a:bodyPr>
          <a:lstStyle/>
          <a:p>
            <a:pPr algn="ctr"/>
            <a:endParaRPr lang="en-US" sz="1600" b="1" kern="0">
              <a:solidFill>
                <a:schemeClr val="bg1"/>
              </a:solidFill>
              <a:latin typeface="Segoe UI" panose="020B0502040204020203" pitchFamily="34" charset="0"/>
              <a:cs typeface="Segoe UI" panose="020B0502040204020203" pitchFamily="34" charset="0"/>
            </a:endParaRPr>
          </a:p>
        </p:txBody>
      </p:sp>
      <p:pic>
        <p:nvPicPr>
          <p:cNvPr id="8" name="Picture 7" descr="Howard County Logo">
            <a:extLst>
              <a:ext uri="{FF2B5EF4-FFF2-40B4-BE49-F238E27FC236}">
                <a16:creationId xmlns:a16="http://schemas.microsoft.com/office/drawing/2014/main" id="{301BF2E8-FB88-52EF-3C44-537EDAA46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9501" y="6377739"/>
            <a:ext cx="1227349" cy="425737"/>
          </a:xfrm>
          <a:prstGeom prst="rect">
            <a:avLst/>
          </a:prstGeom>
        </p:spPr>
      </p:pic>
      <p:pic>
        <p:nvPicPr>
          <p:cNvPr id="9" name="Picture 8" descr="Grimm + Parker logo">
            <a:extLst>
              <a:ext uri="{FF2B5EF4-FFF2-40B4-BE49-F238E27FC236}">
                <a16:creationId xmlns:a16="http://schemas.microsoft.com/office/drawing/2014/main" id="{808EF712-8A2C-9BF9-0950-42D4F1269E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2483" y="6351401"/>
            <a:ext cx="743884" cy="478412"/>
          </a:xfrm>
          <a:prstGeom prst="rect">
            <a:avLst/>
          </a:prstGeom>
        </p:spPr>
      </p:pic>
      <p:pic>
        <p:nvPicPr>
          <p:cNvPr id="10" name="Picture 9" descr="Background image is of an ice rink">
            <a:extLst>
              <a:ext uri="{FF2B5EF4-FFF2-40B4-BE49-F238E27FC236}">
                <a16:creationId xmlns:a16="http://schemas.microsoft.com/office/drawing/2014/main" id="{FF3288A9-C917-39A8-DC11-2F73BC957CDF}"/>
              </a:ext>
            </a:extLst>
          </p:cNvPr>
          <p:cNvPicPr>
            <a:picLocks noChangeAspect="1"/>
          </p:cNvPicPr>
          <p:nvPr/>
        </p:nvPicPr>
        <p:blipFill>
          <a:blip r:embed="rId5">
            <a:alphaModFix amt="20000"/>
            <a:extLst>
              <a:ext uri="{28A0092B-C50C-407E-A947-70E740481C1C}">
                <a14:useLocalDpi xmlns:a14="http://schemas.microsoft.com/office/drawing/2010/main" val="0"/>
              </a:ext>
            </a:extLst>
          </a:blip>
          <a:srcRect b="8122"/>
          <a:stretch>
            <a:fillRect/>
          </a:stretch>
        </p:blipFill>
        <p:spPr>
          <a:xfrm>
            <a:off x="-1" y="-4129"/>
            <a:ext cx="12192001" cy="6314426"/>
          </a:xfrm>
          <a:prstGeom prst="rect">
            <a:avLst/>
          </a:prstGeom>
        </p:spPr>
      </p:pic>
      <p:sp>
        <p:nvSpPr>
          <p:cNvPr id="3" name="Content Placeholder 2" descr="Link for public testimony&#10;apps.howardcountymd.gov/E_RAPTestimony/&#10;&#10;">
            <a:extLst>
              <a:ext uri="{FF2B5EF4-FFF2-40B4-BE49-F238E27FC236}">
                <a16:creationId xmlns:a16="http://schemas.microsoft.com/office/drawing/2014/main" id="{0E260F0A-8B42-721B-3ACA-401E7525EB7D}"/>
              </a:ext>
            </a:extLst>
          </p:cNvPr>
          <p:cNvSpPr>
            <a:spLocks noGrp="1"/>
          </p:cNvSpPr>
          <p:nvPr>
            <p:ph idx="1"/>
          </p:nvPr>
        </p:nvSpPr>
        <p:spPr>
          <a:xfrm>
            <a:off x="838200" y="1825625"/>
            <a:ext cx="10515600" cy="1469586"/>
          </a:xfrm>
        </p:spPr>
        <p:txBody>
          <a:bodyPr>
            <a:normAutofit/>
          </a:bodyPr>
          <a:lstStyle/>
          <a:p>
            <a:pPr marL="0" indent="0" algn="ctr">
              <a:buNone/>
            </a:pPr>
            <a:r>
              <a:rPr lang="en-US" sz="3300" b="1"/>
              <a:t>Link for public testimony</a:t>
            </a:r>
          </a:p>
          <a:p>
            <a:pPr marL="0" indent="0" algn="ctr">
              <a:buNone/>
            </a:pPr>
            <a:r>
              <a:rPr lang="en-US">
                <a:hlinkClick r:id="rId6"/>
              </a:rPr>
              <a:t>apps.howardcountymd.gov/</a:t>
            </a:r>
            <a:r>
              <a:rPr lang="en-US" err="1">
                <a:hlinkClick r:id="rId6"/>
              </a:rPr>
              <a:t>E_RAPTestimony</a:t>
            </a:r>
            <a:r>
              <a:rPr lang="en-US">
                <a:hlinkClick r:id="rId6"/>
              </a:rPr>
              <a:t>/</a:t>
            </a:r>
            <a:endParaRPr lang="en-US"/>
          </a:p>
          <a:p>
            <a:pPr marL="0" indent="0">
              <a:buNone/>
            </a:pPr>
            <a:endParaRPr lang="en-US"/>
          </a:p>
          <a:p>
            <a:pPr marL="0" indent="0">
              <a:buNone/>
            </a:pPr>
            <a:endParaRPr lang="en-US"/>
          </a:p>
          <a:p>
            <a:pPr marL="0" indent="0">
              <a:buNone/>
            </a:pPr>
            <a:endParaRPr lang="en-US"/>
          </a:p>
        </p:txBody>
      </p:sp>
      <p:sp>
        <p:nvSpPr>
          <p:cNvPr id="6" name="Title 5" descr="Questions or Comments?&#10;">
            <a:extLst>
              <a:ext uri="{FF2B5EF4-FFF2-40B4-BE49-F238E27FC236}">
                <a16:creationId xmlns:a16="http://schemas.microsoft.com/office/drawing/2014/main" id="{1D13ED4A-FAAC-9662-B6A0-34FB68C03992}"/>
              </a:ext>
            </a:extLst>
          </p:cNvPr>
          <p:cNvSpPr txBox="1">
            <a:spLocks noGrp="1"/>
          </p:cNvSpPr>
          <p:nvPr>
            <p:ph type="title" idx="4294967295"/>
          </p:nvPr>
        </p:nvSpPr>
        <p:spPr>
          <a:xfrm>
            <a:off x="228362" y="258901"/>
            <a:ext cx="7856458"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Questions or Comments?</a:t>
            </a:r>
          </a:p>
        </p:txBody>
      </p:sp>
      <p:sp>
        <p:nvSpPr>
          <p:cNvPr id="11" name="TextBox 10" descr="Jason L. Thompson, PLA&#10;Park Planner&#10;Department of Recreation and Parks,&#10;Bureau of Capital Projects,&#10;Park Planning and Construction&#10;&#10;jthompson@howardcountymd.gov&#10;">
            <a:extLst>
              <a:ext uri="{FF2B5EF4-FFF2-40B4-BE49-F238E27FC236}">
                <a16:creationId xmlns:a16="http://schemas.microsoft.com/office/drawing/2014/main" id="{B34EF16C-9097-5281-5F4C-36795E07535A}"/>
              </a:ext>
            </a:extLst>
          </p:cNvPr>
          <p:cNvSpPr txBox="1"/>
          <p:nvPr/>
        </p:nvSpPr>
        <p:spPr>
          <a:xfrm>
            <a:off x="105633" y="4521434"/>
            <a:ext cx="4137977" cy="2000548"/>
          </a:xfrm>
          <a:prstGeom prst="rect">
            <a:avLst/>
          </a:prstGeom>
          <a:noFill/>
        </p:spPr>
        <p:txBody>
          <a:bodyPr wrap="square" rtlCol="0">
            <a:spAutoFit/>
          </a:bodyPr>
          <a:lstStyle/>
          <a:p>
            <a:r>
              <a:rPr lang="en-US" b="1"/>
              <a:t>Jason L. Thompson, PLA</a:t>
            </a:r>
          </a:p>
          <a:p>
            <a:r>
              <a:rPr lang="en-US" sz="1400"/>
              <a:t>Park Planner</a:t>
            </a:r>
          </a:p>
          <a:p>
            <a:r>
              <a:rPr lang="en-US" sz="1400"/>
              <a:t>Department of Recreation and Parks,</a:t>
            </a:r>
          </a:p>
          <a:p>
            <a:r>
              <a:rPr lang="en-US" sz="1400"/>
              <a:t>Bureau of Capital Projects,</a:t>
            </a:r>
          </a:p>
          <a:p>
            <a:r>
              <a:rPr lang="en-US" sz="1400"/>
              <a:t>Park Planning and Construction</a:t>
            </a:r>
          </a:p>
          <a:p>
            <a:endParaRPr lang="en-US" sz="1400"/>
          </a:p>
          <a:p>
            <a:r>
              <a:rPr lang="en-US" b="1"/>
              <a:t>jthompson@howardcountymd.gov</a:t>
            </a:r>
          </a:p>
          <a:p>
            <a:endParaRPr lang="en-US"/>
          </a:p>
        </p:txBody>
      </p:sp>
    </p:spTree>
    <p:extLst>
      <p:ext uri="{BB962C8B-B14F-4D97-AF65-F5344CB8AC3E}">
        <p14:creationId xmlns:p14="http://schemas.microsoft.com/office/powerpoint/2010/main" val="1628977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descr="Project Timeline">
            <a:extLst>
              <a:ext uri="{FF2B5EF4-FFF2-40B4-BE49-F238E27FC236}">
                <a16:creationId xmlns:a16="http://schemas.microsoft.com/office/drawing/2014/main" id="{F7721D60-0093-BC84-2BC6-8C80CA0AE9CB}"/>
              </a:ext>
            </a:extLst>
          </p:cNvPr>
          <p:cNvSpPr txBox="1">
            <a:spLocks noGrp="1"/>
          </p:cNvSpPr>
          <p:nvPr>
            <p:ph type="title" idx="4294967295"/>
          </p:nvPr>
        </p:nvSpPr>
        <p:spPr>
          <a:xfrm>
            <a:off x="228362" y="258901"/>
            <a:ext cx="7856458" cy="646331"/>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chemeClr val="tx1"/>
                </a:solidFill>
                <a:effectLst/>
                <a:uLnTx/>
                <a:uFillTx/>
                <a:latin typeface="+mn-lt"/>
                <a:ea typeface="+mn-ea"/>
                <a:cs typeface="+mn-cs"/>
              </a:rPr>
              <a:t>Project Timeline</a:t>
            </a:r>
          </a:p>
        </p:txBody>
      </p:sp>
      <p:sp>
        <p:nvSpPr>
          <p:cNvPr id="3" name="Subtitle 2" descr="Bulleted list:&#10;October 2022 – Shipley property public meeting. &#10;October 2023 – Shipley property feasibility study.&#10;July 2024 – Fiscal Year 2025 Capital Budget  $1M design funds approved.&#10;April 2025 – Economic and Market Feasibility Study.&#10;August 2025 –Grimm &amp; Parker selected as architectural firm.&#10;August 2025 – March 2026 - Concepts, site analysis (Shipley &amp; Meadowbrook), traffic studies (5% design). &#10;October 2025 – Economic Impact Analysis.&#10;January 2026 – First focus group meeting.&#10;March 2026 – Public Information Session - Site analysis/Community Feedback.&#10;May 2026 – FY2027 Capital Budget Adoption.&#10;July 2026 – June 2027 – Schematic Design (15% towards total design).&#10;"/>
          <p:cNvSpPr>
            <a:spLocks noGrp="1"/>
          </p:cNvSpPr>
          <p:nvPr>
            <p:ph idx="1"/>
          </p:nvPr>
        </p:nvSpPr>
        <p:spPr>
          <a:xfrm>
            <a:off x="1198825" y="946336"/>
            <a:ext cx="10515600" cy="5187763"/>
          </a:xfrm>
        </p:spPr>
        <p:txBody>
          <a:bodyPr vert="horz" lIns="91440" tIns="45720" rIns="91440" bIns="45720" rtlCol="0" anchor="t">
            <a:normAutofit/>
          </a:bodyPr>
          <a:lstStyle/>
          <a:p>
            <a:r>
              <a:rPr lang="en-US" sz="2200" b="1" dirty="0"/>
              <a:t>October 2022 </a:t>
            </a:r>
            <a:r>
              <a:rPr lang="en-US" sz="2200" dirty="0"/>
              <a:t>– Shipley property public meeting. </a:t>
            </a:r>
          </a:p>
          <a:p>
            <a:r>
              <a:rPr lang="en-US" sz="2200" b="1" dirty="0"/>
              <a:t>October 2023 </a:t>
            </a:r>
            <a:r>
              <a:rPr lang="en-US" sz="2200" dirty="0"/>
              <a:t>– Shipley property feasibility study.</a:t>
            </a:r>
          </a:p>
          <a:p>
            <a:r>
              <a:rPr lang="en-US" sz="2200" b="1" dirty="0"/>
              <a:t>July 2024 </a:t>
            </a:r>
            <a:r>
              <a:rPr lang="en-US" sz="2200" dirty="0"/>
              <a:t>– Fiscal Year 2025 Capital Budget  $1M design funds approved.</a:t>
            </a:r>
          </a:p>
          <a:p>
            <a:r>
              <a:rPr lang="en-US" sz="2200" b="1" dirty="0"/>
              <a:t>April 2025 </a:t>
            </a:r>
            <a:r>
              <a:rPr lang="en-US" sz="2200" dirty="0"/>
              <a:t>– Economic and Market Feasibility Study.</a:t>
            </a:r>
          </a:p>
          <a:p>
            <a:r>
              <a:rPr lang="en-US" sz="2200" b="1" dirty="0"/>
              <a:t>August </a:t>
            </a:r>
            <a:r>
              <a:rPr lang="en-US" sz="2200" b="1"/>
              <a:t>2025 </a:t>
            </a:r>
            <a:r>
              <a:rPr lang="en-US" sz="2200"/>
              <a:t>– Grimm </a:t>
            </a:r>
            <a:r>
              <a:rPr lang="en-US" sz="2200" dirty="0"/>
              <a:t>&amp; Parker selected as architectural firm.</a:t>
            </a:r>
          </a:p>
          <a:p>
            <a:r>
              <a:rPr lang="en-US" sz="2200" b="1" dirty="0"/>
              <a:t>August 2025 </a:t>
            </a:r>
            <a:r>
              <a:rPr lang="en-US" sz="2200" dirty="0"/>
              <a:t>– March 2026 - Concepts, site analysis (Shipley &amp; Meadowbrook), traffic studies (5% design). </a:t>
            </a:r>
          </a:p>
          <a:p>
            <a:r>
              <a:rPr lang="en-US" sz="2200" b="1" dirty="0"/>
              <a:t>October 2025 </a:t>
            </a:r>
            <a:r>
              <a:rPr lang="en-US" sz="2200" dirty="0"/>
              <a:t>– Economic Impact Analysis.</a:t>
            </a:r>
          </a:p>
          <a:p>
            <a:r>
              <a:rPr lang="en-US" sz="2200" b="1" dirty="0"/>
              <a:t>January 2026 </a:t>
            </a:r>
            <a:r>
              <a:rPr lang="en-US" sz="2200" dirty="0"/>
              <a:t>– First focus group meeting.</a:t>
            </a:r>
          </a:p>
          <a:p>
            <a:r>
              <a:rPr lang="en-US" sz="2200" b="1" dirty="0"/>
              <a:t>March 2026 </a:t>
            </a:r>
            <a:r>
              <a:rPr lang="en-US" sz="2200" dirty="0"/>
              <a:t>– Public Information Session - Site analysis/Community Feedback.</a:t>
            </a:r>
          </a:p>
          <a:p>
            <a:r>
              <a:rPr lang="en-US" sz="2200" b="1" dirty="0"/>
              <a:t>May 2026 </a:t>
            </a:r>
            <a:r>
              <a:rPr lang="en-US" sz="2200" dirty="0"/>
              <a:t>– FY2027 Capital Budget Adoption.</a:t>
            </a:r>
          </a:p>
          <a:p>
            <a:r>
              <a:rPr lang="en-US" sz="2200" b="1" dirty="0"/>
              <a:t>July 2026 </a:t>
            </a:r>
            <a:r>
              <a:rPr lang="en-US" sz="2200" dirty="0"/>
              <a:t>– June 2027 – Schematic Design (15% towards total design).</a:t>
            </a:r>
          </a:p>
          <a:p>
            <a:pPr marL="342900" indent="-342900">
              <a:buFont typeface="Calibri" panose="020B0604020202020204" pitchFamily="34" charset="0"/>
              <a:buChar char="-"/>
            </a:pPr>
            <a:endParaRPr lang="en-US" sz="2400" dirty="0">
              <a:latin typeface="Segoe UI" panose="020B0502040204020203" pitchFamily="34" charset="0"/>
              <a:cs typeface="Segoe UI" panose="020B0502040204020203" pitchFamily="34" charset="0"/>
            </a:endParaRPr>
          </a:p>
          <a:p>
            <a:pPr marL="342900" indent="-342900">
              <a:buFont typeface="Calibri" panose="020B0604020202020204" pitchFamily="34" charset="0"/>
              <a:buChar char="-"/>
            </a:pPr>
            <a:endParaRPr lang="en-US" dirty="0">
              <a:latin typeface="Segoe UI" panose="020B0502040204020203" pitchFamily="34" charset="0"/>
              <a:cs typeface="Segoe UI" panose="020B0502040204020203" pitchFamily="34" charset="0"/>
            </a:endParaRPr>
          </a:p>
          <a:p>
            <a:pPr marL="342900" indent="-342900">
              <a:buFont typeface="Calibri" panose="020B0604020202020204" pitchFamily="34" charset="0"/>
              <a:buChar char="-"/>
            </a:pPr>
            <a:endParaRPr lang="en-US" dirty="0">
              <a:latin typeface="Segoe UI" panose="020B0502040204020203" pitchFamily="34" charset="0"/>
              <a:cs typeface="Segoe UI" panose="020B0502040204020203" pitchFamily="34" charset="0"/>
            </a:endParaRPr>
          </a:p>
          <a:p>
            <a:pPr marL="342900" indent="-342900">
              <a:buFont typeface="Calibri" panose="020B0604020202020204" pitchFamily="34" charset="0"/>
              <a:buChar char="-"/>
            </a:pPr>
            <a:endParaRPr lang="en-US" dirty="0">
              <a:latin typeface="Segoe UI" panose="020B0502040204020203" pitchFamily="34" charset="0"/>
              <a:cs typeface="Segoe UI" panose="020B0502040204020203" pitchFamily="34" charset="0"/>
            </a:endParaRPr>
          </a:p>
          <a:p>
            <a:pPr marL="0" indent="0">
              <a:buNone/>
            </a:pPr>
            <a:endParaRPr lang="en-US" dirty="0">
              <a:latin typeface="Segoe UI" panose="020B0502040204020203" pitchFamily="34" charset="0"/>
              <a:cs typeface="Segoe UI" panose="020B0502040204020203" pitchFamily="34" charset="0"/>
            </a:endParaRPr>
          </a:p>
          <a:p>
            <a:pPr>
              <a:buFont typeface="Calibri" panose="020B0604020202020204" pitchFamily="34" charset="0"/>
              <a:buChar char="-"/>
            </a:pPr>
            <a:endParaRPr lang="en-US" dirty="0">
              <a:latin typeface="Segoe UI" panose="020B0502040204020203" pitchFamily="34" charset="0"/>
              <a:cs typeface="Segoe UI" panose="020B0502040204020203" pitchFamily="34" charset="0"/>
            </a:endParaRPr>
          </a:p>
          <a:p>
            <a:pPr lvl="1">
              <a:buFont typeface="Calibri,Sans-Serif" panose="020B0604020202020204" pitchFamily="34" charset="0"/>
              <a:buChar char="-"/>
            </a:pPr>
            <a:endParaRPr lang="en-US" sz="1700" dirty="0">
              <a:latin typeface="Segoe UI" panose="020B0502040204020203" pitchFamily="34" charset="0"/>
              <a:cs typeface="Segoe UI" panose="020B0502040204020203" pitchFamily="34" charset="0"/>
            </a:endParaRPr>
          </a:p>
          <a:p>
            <a:pPr>
              <a:buFont typeface="Calibri" panose="020B0604020202020204" pitchFamily="34" charset="0"/>
              <a:buChar char="-"/>
            </a:pPr>
            <a:endParaRPr lang="en-US" dirty="0">
              <a:latin typeface="Segoe UI" panose="020B0502040204020203" pitchFamily="34" charset="0"/>
              <a:cs typeface="Segoe UI" panose="020B0502040204020203" pitchFamily="34" charset="0"/>
            </a:endParaRPr>
          </a:p>
          <a:p>
            <a:pPr>
              <a:buFont typeface="Calibri" panose="020B0604020202020204" pitchFamily="34" charset="0"/>
              <a:buChar char="-"/>
            </a:pPr>
            <a:endParaRPr lang="en-US" dirty="0">
              <a:latin typeface="Segoe UI" panose="020B0502040204020203" pitchFamily="34" charset="0"/>
              <a:cs typeface="Segoe UI" panose="020B0502040204020203" pitchFamily="34" charset="0"/>
            </a:endParaRPr>
          </a:p>
          <a:p>
            <a:pPr lvl="1">
              <a:buFont typeface="Calibri" panose="020B0604020202020204" pitchFamily="34" charset="0"/>
              <a:buChar char="-"/>
            </a:pPr>
            <a:endParaRPr lang="en-US" dirty="0">
              <a:latin typeface="Segoe UI" panose="020B0502040204020203" pitchFamily="34" charset="0"/>
              <a:cs typeface="Segoe UI" panose="020B0502040204020203" pitchFamily="34" charset="0"/>
            </a:endParaRPr>
          </a:p>
          <a:p>
            <a:pPr lvl="1">
              <a:buFont typeface="Calibri" panose="020B0604020202020204" pitchFamily="34" charset="0"/>
              <a:buChar char="-"/>
            </a:pPr>
            <a:endParaRPr lang="en-US" dirty="0">
              <a:latin typeface="Segoe UI" panose="020B0502040204020203" pitchFamily="34" charset="0"/>
              <a:cs typeface="Segoe UI" panose="020B0502040204020203" pitchFamily="34" charset="0"/>
            </a:endParaRPr>
          </a:p>
          <a:p>
            <a:pPr>
              <a:buFont typeface="Calibri" panose="020B0604020202020204" pitchFamily="34" charset="0"/>
              <a:buChar char="-"/>
            </a:pPr>
            <a:endParaRPr lang="en-US" dirty="0">
              <a:latin typeface="Segoe UI" panose="020B0502040204020203" pitchFamily="34" charset="0"/>
              <a:cs typeface="Segoe UI" panose="020B0502040204020203" pitchFamily="34" charset="0"/>
            </a:endParaRPr>
          </a:p>
        </p:txBody>
      </p:sp>
      <p:sp>
        <p:nvSpPr>
          <p:cNvPr id="4" name="Rectangle 3">
            <a:extLst>
              <a:ext uri="{FF2B5EF4-FFF2-40B4-BE49-F238E27FC236}">
                <a16:creationId xmlns:a16="http://schemas.microsoft.com/office/drawing/2014/main" id="{B4AA0216-CB9A-2BA7-7694-5B68C3294976}"/>
              </a:ext>
              <a:ext uri="{C183D7F6-B498-43B3-948B-1728B52AA6E4}">
                <adec:decorative xmlns:adec="http://schemas.microsoft.com/office/drawing/2017/decorative" val="1"/>
              </a:ext>
            </a:extLst>
          </p:cNvPr>
          <p:cNvSpPr/>
          <p:nvPr/>
        </p:nvSpPr>
        <p:spPr>
          <a:xfrm>
            <a:off x="-1" y="6310297"/>
            <a:ext cx="12192001" cy="547696"/>
          </a:xfrm>
          <a:prstGeom prst="rect">
            <a:avLst/>
          </a:prstGeom>
          <a:solidFill>
            <a:srgbClr val="FFC000"/>
          </a:solidFill>
          <a:ln w="19050">
            <a:noFill/>
          </a:ln>
        </p:spPr>
        <p:txBody>
          <a:bodyPr wrap="square" lIns="0" rIns="0" rtlCol="0" anchor="ctr" anchorCtr="0">
            <a:noAutofit/>
          </a:bodyPr>
          <a:lstStyle/>
          <a:p>
            <a:pPr algn="ctr"/>
            <a:endParaRPr lang="en-US" sz="1600" b="1" kern="0">
              <a:solidFill>
                <a:schemeClr val="bg1"/>
              </a:solidFill>
              <a:latin typeface="Segoe UI" panose="020B0502040204020203" pitchFamily="34" charset="0"/>
              <a:cs typeface="Segoe UI" panose="020B0502040204020203" pitchFamily="34" charset="0"/>
            </a:endParaRPr>
          </a:p>
        </p:txBody>
      </p:sp>
      <p:pic>
        <p:nvPicPr>
          <p:cNvPr id="5" name="Picture 4" descr="Howard County Logo">
            <a:extLst>
              <a:ext uri="{FF2B5EF4-FFF2-40B4-BE49-F238E27FC236}">
                <a16:creationId xmlns:a16="http://schemas.microsoft.com/office/drawing/2014/main" id="{952BC8D7-BD61-72E0-6FED-335DFB3A5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9501" y="6377739"/>
            <a:ext cx="1227349" cy="425737"/>
          </a:xfrm>
          <a:prstGeom prst="rect">
            <a:avLst/>
          </a:prstGeom>
        </p:spPr>
      </p:pic>
      <p:pic>
        <p:nvPicPr>
          <p:cNvPr id="6" name="Picture 5" descr="Grimm + Parker logo">
            <a:extLst>
              <a:ext uri="{FF2B5EF4-FFF2-40B4-BE49-F238E27FC236}">
                <a16:creationId xmlns:a16="http://schemas.microsoft.com/office/drawing/2014/main" id="{93164817-282B-7379-5003-57A9F27B3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2483" y="6351401"/>
            <a:ext cx="743884" cy="478412"/>
          </a:xfrm>
          <a:prstGeom prst="rect">
            <a:avLst/>
          </a:prstGeom>
        </p:spPr>
      </p:pic>
      <p:sp>
        <p:nvSpPr>
          <p:cNvPr id="10" name="Arrow: Down 9">
            <a:extLst>
              <a:ext uri="{FF2B5EF4-FFF2-40B4-BE49-F238E27FC236}">
                <a16:creationId xmlns:a16="http://schemas.microsoft.com/office/drawing/2014/main" id="{F42CBF07-1172-F96C-9A38-DC4253D6C3D3}"/>
              </a:ext>
              <a:ext uri="{C183D7F6-B498-43B3-948B-1728B52AA6E4}">
                <adec:decorative xmlns:adec="http://schemas.microsoft.com/office/drawing/2017/decorative" val="1"/>
              </a:ext>
            </a:extLst>
          </p:cNvPr>
          <p:cNvSpPr/>
          <p:nvPr/>
        </p:nvSpPr>
        <p:spPr>
          <a:xfrm>
            <a:off x="378894" y="1188562"/>
            <a:ext cx="640852" cy="4480875"/>
          </a:xfrm>
          <a:prstGeom prst="downArrow">
            <a:avLst>
              <a:gd name="adj1" fmla="val 34219"/>
              <a:gd name="adj2" fmla="val 83929"/>
            </a:avLst>
          </a:prstGeom>
          <a:solidFill>
            <a:srgbClr val="02486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8572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AF0FA2-83BD-DA5E-5BE0-530FFD1D790E}"/>
            </a:ext>
          </a:extLst>
        </p:cNvPr>
        <p:cNvGrpSpPr/>
        <p:nvPr/>
      </p:nvGrpSpPr>
      <p:grpSpPr>
        <a:xfrm>
          <a:off x="0" y="0"/>
          <a:ext cx="0" cy="0"/>
          <a:chOff x="0" y="0"/>
          <a:chExt cx="0" cy="0"/>
        </a:xfrm>
      </p:grpSpPr>
      <p:sp>
        <p:nvSpPr>
          <p:cNvPr id="4" name="Text Box 2" descr="Bulleted List Reads The Following:&#10;Demonstrated demand: existing local ice sheets are heavily scheduled with limited availability.&#10;Growing participation in youth hockey, figure skating, and learn-to-skate programs.&#10;Keeps families local by reducing travel to out-of-county facilities for practices and tournaments.&#10;Expands structured, year-round recreation and after-school opportunities.&#10;Supports inclusive programming, including adaptive skating and adult leagues.&#10;Creates a community gathering space for events, competitions, and family activities.&#10;Positions the County to host regional tournaments that support local businesses.&#10;">
            <a:extLst>
              <a:ext uri="{FF2B5EF4-FFF2-40B4-BE49-F238E27FC236}">
                <a16:creationId xmlns:a16="http://schemas.microsoft.com/office/drawing/2014/main" id="{55827F65-34BC-0F7B-7E30-D7409E08BF10}"/>
              </a:ext>
            </a:extLst>
          </p:cNvPr>
          <p:cNvSpPr txBox="1">
            <a:spLocks noChangeArrowheads="1"/>
          </p:cNvSpPr>
          <p:nvPr/>
        </p:nvSpPr>
        <p:spPr bwMode="auto">
          <a:xfrm>
            <a:off x="1489709" y="893807"/>
            <a:ext cx="9025891" cy="5501506"/>
          </a:xfrm>
          <a:prstGeom prst="rect">
            <a:avLst/>
          </a:prstGeom>
          <a:noFill/>
          <a:ln w="9525">
            <a:noFill/>
            <a:miter lim="800000"/>
            <a:headEnd/>
            <a:tailEnd/>
          </a:ln>
          <a:effectLst/>
        </p:spPr>
        <p:txBody>
          <a:bodyPr wrap="square" anchor="ctr">
            <a:spAutoFit/>
          </a:bodyPr>
          <a:lstStyle/>
          <a:p>
            <a:pPr marL="342900" marR="0" indent="-342900">
              <a:lnSpc>
                <a:spcPct val="150000"/>
              </a:lnSpc>
              <a:spcBef>
                <a:spcPts val="0"/>
              </a:spcBef>
              <a:spcAft>
                <a:spcPts val="0"/>
              </a:spcAft>
              <a:buFont typeface="Arial" panose="020B0604020202020204" pitchFamily="34" charset="0"/>
              <a:buChar char="•"/>
            </a:pPr>
            <a:r>
              <a:rPr lang="en-US" sz="1850" b="1" dirty="0">
                <a:solidFill>
                  <a:schemeClr val="accent1">
                    <a:lumMod val="50000"/>
                  </a:schemeClr>
                </a:solidFill>
              </a:rPr>
              <a:t>Demonstrated demand: existing local ice sheets are heavily scheduled with limited availability.</a:t>
            </a:r>
          </a:p>
          <a:p>
            <a:pPr marL="342900" marR="0" indent="-342900">
              <a:lnSpc>
                <a:spcPct val="150000"/>
              </a:lnSpc>
              <a:spcBef>
                <a:spcPts val="0"/>
              </a:spcBef>
              <a:spcAft>
                <a:spcPts val="0"/>
              </a:spcAft>
              <a:buFont typeface="Arial" panose="020B0604020202020204" pitchFamily="34" charset="0"/>
              <a:buChar char="•"/>
            </a:pPr>
            <a:r>
              <a:rPr lang="en-US" sz="1850" b="1" dirty="0">
                <a:solidFill>
                  <a:schemeClr val="accent1">
                    <a:lumMod val="50000"/>
                  </a:schemeClr>
                </a:solidFill>
              </a:rPr>
              <a:t>Growing participation in youth hockey, figure skating, and learn-to-skate programs.</a:t>
            </a:r>
          </a:p>
          <a:p>
            <a:pPr marL="342900" marR="0" indent="-342900">
              <a:lnSpc>
                <a:spcPct val="150000"/>
              </a:lnSpc>
              <a:spcBef>
                <a:spcPts val="0"/>
              </a:spcBef>
              <a:spcAft>
                <a:spcPts val="0"/>
              </a:spcAft>
              <a:buFont typeface="Arial" panose="020B0604020202020204" pitchFamily="34" charset="0"/>
              <a:buChar char="•"/>
            </a:pPr>
            <a:r>
              <a:rPr lang="en-US" sz="1850" b="1" dirty="0">
                <a:solidFill>
                  <a:schemeClr val="accent1">
                    <a:lumMod val="50000"/>
                  </a:schemeClr>
                </a:solidFill>
              </a:rPr>
              <a:t>Keeps families local by reducing travel to out-of-county facilities for practices and tournaments.</a:t>
            </a:r>
          </a:p>
          <a:p>
            <a:pPr marL="342900" marR="0" indent="-342900">
              <a:lnSpc>
                <a:spcPct val="150000"/>
              </a:lnSpc>
              <a:spcBef>
                <a:spcPts val="0"/>
              </a:spcBef>
              <a:spcAft>
                <a:spcPts val="0"/>
              </a:spcAft>
              <a:buFont typeface="Arial" panose="020B0604020202020204" pitchFamily="34" charset="0"/>
              <a:buChar char="•"/>
            </a:pPr>
            <a:r>
              <a:rPr lang="en-US" sz="1850" b="1" dirty="0">
                <a:solidFill>
                  <a:schemeClr val="accent1">
                    <a:lumMod val="50000"/>
                  </a:schemeClr>
                </a:solidFill>
              </a:rPr>
              <a:t>Expands structured, year-round recreation and after-school opportunities.</a:t>
            </a:r>
          </a:p>
          <a:p>
            <a:pPr marL="342900" marR="0" indent="-342900">
              <a:lnSpc>
                <a:spcPct val="150000"/>
              </a:lnSpc>
              <a:spcBef>
                <a:spcPts val="0"/>
              </a:spcBef>
              <a:spcAft>
                <a:spcPts val="0"/>
              </a:spcAft>
              <a:buFont typeface="Arial" panose="020B0604020202020204" pitchFamily="34" charset="0"/>
              <a:buChar char="•"/>
            </a:pPr>
            <a:r>
              <a:rPr lang="en-US" sz="1850" b="1" dirty="0">
                <a:solidFill>
                  <a:schemeClr val="accent1">
                    <a:lumMod val="50000"/>
                  </a:schemeClr>
                </a:solidFill>
              </a:rPr>
              <a:t>Supports inclusive programming, including adaptive skating and adult leagues.</a:t>
            </a:r>
          </a:p>
          <a:p>
            <a:pPr marL="342900" marR="0" indent="-342900">
              <a:lnSpc>
                <a:spcPct val="150000"/>
              </a:lnSpc>
              <a:spcBef>
                <a:spcPts val="0"/>
              </a:spcBef>
              <a:spcAft>
                <a:spcPts val="0"/>
              </a:spcAft>
              <a:buFont typeface="Arial" panose="020B0604020202020204" pitchFamily="34" charset="0"/>
              <a:buChar char="•"/>
            </a:pPr>
            <a:r>
              <a:rPr lang="en-US" sz="1850" b="1" dirty="0">
                <a:solidFill>
                  <a:schemeClr val="accent1">
                    <a:lumMod val="50000"/>
                  </a:schemeClr>
                </a:solidFill>
              </a:rPr>
              <a:t>Creates a community gathering space for events, competitions, and family activities.</a:t>
            </a:r>
          </a:p>
          <a:p>
            <a:pPr marL="342900" marR="0" indent="-342900">
              <a:lnSpc>
                <a:spcPct val="150000"/>
              </a:lnSpc>
              <a:spcBef>
                <a:spcPts val="0"/>
              </a:spcBef>
              <a:spcAft>
                <a:spcPts val="0"/>
              </a:spcAft>
              <a:buFont typeface="Arial" panose="020B0604020202020204" pitchFamily="34" charset="0"/>
              <a:buChar char="•"/>
            </a:pPr>
            <a:r>
              <a:rPr lang="en-US" sz="1850" b="1" dirty="0">
                <a:solidFill>
                  <a:schemeClr val="accent1">
                    <a:lumMod val="50000"/>
                  </a:schemeClr>
                </a:solidFill>
              </a:rPr>
              <a:t>Positions the County to host regional tournaments that support local businesses.</a:t>
            </a:r>
          </a:p>
          <a:p>
            <a:pPr marL="342900" marR="0" indent="-342900">
              <a:spcBef>
                <a:spcPts val="0"/>
              </a:spcBef>
              <a:spcAft>
                <a:spcPts val="0"/>
              </a:spcAft>
              <a:buFont typeface="Arial" panose="020B0604020202020204" pitchFamily="34" charset="0"/>
              <a:buChar char="•"/>
            </a:pPr>
            <a:endParaRPr lang="en-US" sz="1850" b="1" dirty="0">
              <a:solidFill>
                <a:schemeClr val="accent1">
                  <a:lumMod val="50000"/>
                </a:schemeClr>
              </a:solidFill>
              <a:latin typeface="Tw Cen MT" panose="020B0602020104020603" pitchFamily="34" charset="0"/>
            </a:endParaRPr>
          </a:p>
        </p:txBody>
      </p:sp>
      <p:sp>
        <p:nvSpPr>
          <p:cNvPr id="13" name="Rectangle 12">
            <a:extLst>
              <a:ext uri="{FF2B5EF4-FFF2-40B4-BE49-F238E27FC236}">
                <a16:creationId xmlns:a16="http://schemas.microsoft.com/office/drawing/2014/main" id="{6F8FCBEA-83B2-DD32-8123-D85764AE25F8}"/>
              </a:ext>
              <a:ext uri="{C183D7F6-B498-43B3-948B-1728B52AA6E4}">
                <adec:decorative xmlns:adec="http://schemas.microsoft.com/office/drawing/2017/decorative" val="1"/>
              </a:ext>
            </a:extLst>
          </p:cNvPr>
          <p:cNvSpPr/>
          <p:nvPr/>
        </p:nvSpPr>
        <p:spPr>
          <a:xfrm>
            <a:off x="-1" y="6310297"/>
            <a:ext cx="12192001" cy="547696"/>
          </a:xfrm>
          <a:prstGeom prst="rect">
            <a:avLst/>
          </a:prstGeom>
          <a:solidFill>
            <a:srgbClr val="FFC000"/>
          </a:solidFill>
          <a:ln w="19050">
            <a:noFill/>
          </a:ln>
        </p:spPr>
        <p:txBody>
          <a:bodyPr wrap="square" lIns="0" rIns="0" rtlCol="0" anchor="ctr" anchorCtr="0">
            <a:noAutofit/>
          </a:bodyPr>
          <a:lstStyle/>
          <a:p>
            <a:pPr algn="ctr"/>
            <a:endParaRPr lang="en-US" sz="1600" b="1" kern="0">
              <a:solidFill>
                <a:schemeClr val="bg1"/>
              </a:solidFill>
              <a:latin typeface="Segoe UI" panose="020B0502040204020203" pitchFamily="34" charset="0"/>
              <a:cs typeface="Segoe UI" panose="020B0502040204020203" pitchFamily="34" charset="0"/>
            </a:endParaRPr>
          </a:p>
        </p:txBody>
      </p:sp>
      <p:pic>
        <p:nvPicPr>
          <p:cNvPr id="16" name="Picture 15" descr="Grimm + Parker logo">
            <a:extLst>
              <a:ext uri="{FF2B5EF4-FFF2-40B4-BE49-F238E27FC236}">
                <a16:creationId xmlns:a16="http://schemas.microsoft.com/office/drawing/2014/main" id="{C00957DF-BF0E-BC14-DE89-BEFF27494B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2483" y="6351401"/>
            <a:ext cx="743884" cy="478412"/>
          </a:xfrm>
          <a:prstGeom prst="rect">
            <a:avLst/>
          </a:prstGeom>
        </p:spPr>
      </p:pic>
      <p:pic>
        <p:nvPicPr>
          <p:cNvPr id="2" name="Picture 1" descr="Howard County Logo">
            <a:extLst>
              <a:ext uri="{FF2B5EF4-FFF2-40B4-BE49-F238E27FC236}">
                <a16:creationId xmlns:a16="http://schemas.microsoft.com/office/drawing/2014/main" id="{2BE577DC-6BDF-17EB-F0E6-51233D6FAB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1925" y="6377738"/>
            <a:ext cx="1227349" cy="425737"/>
          </a:xfrm>
          <a:prstGeom prst="rect">
            <a:avLst/>
          </a:prstGeom>
        </p:spPr>
      </p:pic>
      <p:sp>
        <p:nvSpPr>
          <p:cNvPr id="3" name="Title 2">
            <a:extLst>
              <a:ext uri="{FF2B5EF4-FFF2-40B4-BE49-F238E27FC236}">
                <a16:creationId xmlns:a16="http://schemas.microsoft.com/office/drawing/2014/main" id="{BD6A8752-A1E3-DD68-1CEE-CB378DB1CDF0}"/>
              </a:ext>
            </a:extLst>
          </p:cNvPr>
          <p:cNvSpPr>
            <a:spLocks noGrp="1"/>
          </p:cNvSpPr>
          <p:nvPr>
            <p:ph type="ctrTitle"/>
          </p:nvPr>
        </p:nvSpPr>
        <p:spPr>
          <a:xfrm>
            <a:off x="1" y="54525"/>
            <a:ext cx="12192000" cy="1027284"/>
          </a:xfrm>
        </p:spPr>
        <p:txBody>
          <a:bodyPr>
            <a:normAutofit/>
          </a:bodyPr>
          <a:lstStyle/>
          <a:p>
            <a:r>
              <a:rPr lang="en-US" sz="4500" b="1" dirty="0"/>
              <a:t>Why Consider an Indoor Ice Rink?</a:t>
            </a:r>
            <a:endParaRPr lang="en-US" sz="4500" dirty="0"/>
          </a:p>
        </p:txBody>
      </p:sp>
    </p:spTree>
    <p:extLst>
      <p:ext uri="{BB962C8B-B14F-4D97-AF65-F5344CB8AC3E}">
        <p14:creationId xmlns:p14="http://schemas.microsoft.com/office/powerpoint/2010/main" val="3352580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Photo of a proposed design of the new building addition to the Meadowbrook Athletic Complex&#10;">
            <a:extLst>
              <a:ext uri="{FF2B5EF4-FFF2-40B4-BE49-F238E27FC236}">
                <a16:creationId xmlns:a16="http://schemas.microsoft.com/office/drawing/2014/main" id="{25742FF5-A79A-4912-220F-79C8B482C500}"/>
              </a:ext>
            </a:extLst>
          </p:cNvPr>
          <p:cNvPicPr>
            <a:picLocks noChangeAspect="1"/>
          </p:cNvPicPr>
          <p:nvPr/>
        </p:nvPicPr>
        <p:blipFill>
          <a:blip r:embed="rId3">
            <a:extLst>
              <a:ext uri="{28A0092B-C50C-407E-A947-70E740481C1C}">
                <a14:useLocalDpi xmlns:a14="http://schemas.microsoft.com/office/drawing/2010/main" val="0"/>
              </a:ext>
            </a:extLst>
          </a:blip>
          <a:srcRect t="34666" b="18668"/>
          <a:stretch>
            <a:fillRect/>
          </a:stretch>
        </p:blipFill>
        <p:spPr>
          <a:xfrm>
            <a:off x="83819" y="77384"/>
            <a:ext cx="12024360" cy="3156204"/>
          </a:xfrm>
          <a:prstGeom prst="rect">
            <a:avLst/>
          </a:prstGeom>
        </p:spPr>
      </p:pic>
      <p:sp>
        <p:nvSpPr>
          <p:cNvPr id="2" name="Rectangle 1">
            <a:extLst>
              <a:ext uri="{FF2B5EF4-FFF2-40B4-BE49-F238E27FC236}">
                <a16:creationId xmlns:a16="http://schemas.microsoft.com/office/drawing/2014/main" id="{36B3F901-0509-0D98-F203-ECAA0670EA94}"/>
              </a:ext>
              <a:ext uri="{C183D7F6-B498-43B3-948B-1728B52AA6E4}">
                <adec:decorative xmlns:adec="http://schemas.microsoft.com/office/drawing/2017/decorative" val="1"/>
              </a:ext>
            </a:extLst>
          </p:cNvPr>
          <p:cNvSpPr/>
          <p:nvPr/>
        </p:nvSpPr>
        <p:spPr>
          <a:xfrm>
            <a:off x="-1" y="6310297"/>
            <a:ext cx="12192001" cy="547696"/>
          </a:xfrm>
          <a:prstGeom prst="rect">
            <a:avLst/>
          </a:prstGeom>
          <a:solidFill>
            <a:srgbClr val="FFC000"/>
          </a:solidFill>
          <a:ln w="19050">
            <a:noFill/>
          </a:ln>
        </p:spPr>
        <p:txBody>
          <a:bodyPr wrap="square" lIns="0" rIns="0" rtlCol="0" anchor="ctr" anchorCtr="0">
            <a:noAutofit/>
          </a:bodyPr>
          <a:lstStyle/>
          <a:p>
            <a:pPr algn="ctr"/>
            <a:endParaRPr lang="en-US" sz="1600" b="1" kern="0">
              <a:solidFill>
                <a:schemeClr val="bg1"/>
              </a:solidFill>
              <a:latin typeface="Segoe UI" panose="020B0502040204020203" pitchFamily="34" charset="0"/>
              <a:cs typeface="Segoe UI" panose="020B0502040204020203" pitchFamily="34" charset="0"/>
            </a:endParaRPr>
          </a:p>
        </p:txBody>
      </p:sp>
      <p:sp>
        <p:nvSpPr>
          <p:cNvPr id="3" name="Title 2" descr="One of the photos is of Tucker Road Ice Rink&#10;">
            <a:extLst>
              <a:ext uri="{FF2B5EF4-FFF2-40B4-BE49-F238E27FC236}">
                <a16:creationId xmlns:a16="http://schemas.microsoft.com/office/drawing/2014/main" id="{2CA1B539-C7EC-7D38-E602-1FAF0D2FD42E}"/>
              </a:ext>
            </a:extLst>
          </p:cNvPr>
          <p:cNvSpPr txBox="1">
            <a:spLocks noGrp="1"/>
          </p:cNvSpPr>
          <p:nvPr>
            <p:ph type="title" idx="4294967295"/>
          </p:nvPr>
        </p:nvSpPr>
        <p:spPr>
          <a:xfrm>
            <a:off x="-2" y="6359774"/>
            <a:ext cx="6406099" cy="46166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Tucker Road Ice Rink</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A group of people in a building&#10;">
            <a:extLst>
              <a:ext uri="{FF2B5EF4-FFF2-40B4-BE49-F238E27FC236}">
                <a16:creationId xmlns:a16="http://schemas.microsoft.com/office/drawing/2014/main" id="{3859DC36-7E00-3E82-FFDD-A856A9AB5A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819" y="3308244"/>
            <a:ext cx="4388891" cy="2927399"/>
          </a:xfrm>
          <a:prstGeom prst="rect">
            <a:avLst/>
          </a:prstGeom>
          <a:ln w="38100">
            <a:noFill/>
          </a:ln>
        </p:spPr>
      </p:pic>
      <p:pic>
        <p:nvPicPr>
          <p:cNvPr id="8" name="Picture 7" descr="Photo of an indoor ice rink's sheet of ice&#10;">
            <a:extLst>
              <a:ext uri="{FF2B5EF4-FFF2-40B4-BE49-F238E27FC236}">
                <a16:creationId xmlns:a16="http://schemas.microsoft.com/office/drawing/2014/main" id="{D0008A36-B469-BD9B-C187-A173D5AABB92}"/>
              </a:ext>
            </a:extLst>
          </p:cNvPr>
          <p:cNvPicPr>
            <a:picLocks noChangeAspect="1"/>
          </p:cNvPicPr>
          <p:nvPr/>
        </p:nvPicPr>
        <p:blipFill>
          <a:blip r:embed="rId5">
            <a:extLst>
              <a:ext uri="{28A0092B-C50C-407E-A947-70E740481C1C}">
                <a14:useLocalDpi xmlns:a14="http://schemas.microsoft.com/office/drawing/2010/main" val="0"/>
              </a:ext>
            </a:extLst>
          </a:blip>
          <a:srcRect l="9289" r="5611"/>
          <a:stretch>
            <a:fillRect/>
          </a:stretch>
        </p:blipFill>
        <p:spPr>
          <a:xfrm>
            <a:off x="4556532" y="3308243"/>
            <a:ext cx="7551647" cy="2927399"/>
          </a:xfrm>
          <a:prstGeom prst="rect">
            <a:avLst/>
          </a:prstGeom>
        </p:spPr>
      </p:pic>
      <p:pic>
        <p:nvPicPr>
          <p:cNvPr id="9" name="Picture 8" descr="Howard County Logo">
            <a:extLst>
              <a:ext uri="{FF2B5EF4-FFF2-40B4-BE49-F238E27FC236}">
                <a16:creationId xmlns:a16="http://schemas.microsoft.com/office/drawing/2014/main" id="{09AB7E2A-BDF0-82BF-F094-CA864CA68B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93625" y="6404076"/>
            <a:ext cx="1227349" cy="425737"/>
          </a:xfrm>
          <a:prstGeom prst="rect">
            <a:avLst/>
          </a:prstGeom>
        </p:spPr>
      </p:pic>
      <p:pic>
        <p:nvPicPr>
          <p:cNvPr id="7" name="Picture 6" descr="Grimm + Parker logo">
            <a:extLst>
              <a:ext uri="{FF2B5EF4-FFF2-40B4-BE49-F238E27FC236}">
                <a16:creationId xmlns:a16="http://schemas.microsoft.com/office/drawing/2014/main" id="{E20E8931-EB7F-D1B6-7628-E6BE0E0B5D8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342483" y="6351401"/>
            <a:ext cx="743884" cy="478412"/>
          </a:xfrm>
          <a:prstGeom prst="rect">
            <a:avLst/>
          </a:prstGeom>
        </p:spPr>
      </p:pic>
    </p:spTree>
    <p:extLst>
      <p:ext uri="{BB962C8B-B14F-4D97-AF65-F5344CB8AC3E}">
        <p14:creationId xmlns:p14="http://schemas.microsoft.com/office/powerpoint/2010/main" val="6643893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9D9A05-076E-5BB5-B329-2F1170945968}"/>
            </a:ext>
          </a:extLst>
        </p:cNvPr>
        <p:cNvGrpSpPr/>
        <p:nvPr/>
      </p:nvGrpSpPr>
      <p:grpSpPr>
        <a:xfrm>
          <a:off x="0" y="0"/>
          <a:ext cx="0" cy="0"/>
          <a:chOff x="0" y="0"/>
          <a:chExt cx="0" cy="0"/>
        </a:xfrm>
      </p:grpSpPr>
      <p:sp>
        <p:nvSpPr>
          <p:cNvPr id="9" name="Title 8" descr="Amenities">
            <a:extLst>
              <a:ext uri="{FF2B5EF4-FFF2-40B4-BE49-F238E27FC236}">
                <a16:creationId xmlns:a16="http://schemas.microsoft.com/office/drawing/2014/main" id="{503A92C9-7874-F5AB-1814-5598CB0F38D4}"/>
              </a:ext>
            </a:extLst>
          </p:cNvPr>
          <p:cNvSpPr txBox="1">
            <a:spLocks noGrp="1"/>
          </p:cNvSpPr>
          <p:nvPr>
            <p:ph type="title" idx="4294967295"/>
          </p:nvPr>
        </p:nvSpPr>
        <p:spPr>
          <a:xfrm>
            <a:off x="220742" y="132181"/>
            <a:ext cx="4217446" cy="461665"/>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tx1"/>
                </a:solidFill>
                <a:effectLst/>
                <a:uLnTx/>
                <a:uFillTx/>
                <a:latin typeface="+mn-lt"/>
                <a:ea typeface="+mn-ea"/>
                <a:cs typeface="+mn-cs"/>
              </a:rPr>
              <a:t>Amenities</a:t>
            </a:r>
          </a:p>
        </p:txBody>
      </p:sp>
      <p:sp>
        <p:nvSpPr>
          <p:cNvPr id="4" name="Text Box 2" descr="Two indoor NHL regulation Ice Rinks (Phase 1 and Phase 2)&#10;Supporting locker rooms and staff spaces.&#10;Grandstand seating for 300-400 people per rink.&#10;A large connecting lobby area joining the existing athletic courts.&#10;Skate rental and Pro Shop vending area.&#10;Café and seating area for snacks, hot food and drinks.&#10;Large dividable multi-purpose room for party rentals and community events.&#10;Dance studio with supporting hardware for dry practices and aerial jumps. &#10;Fitness and weight training room.&#10;Outdoor seating and patio areas with access existing park spaces. &#10;Restrooms for both the new rinks and existing athletic courts.&#10;Additional site parking and improved site access. &#10;">
            <a:extLst>
              <a:ext uri="{FF2B5EF4-FFF2-40B4-BE49-F238E27FC236}">
                <a16:creationId xmlns:a16="http://schemas.microsoft.com/office/drawing/2014/main" id="{71694632-4594-F9AD-D44A-E6E9B1FF1F6B}"/>
              </a:ext>
            </a:extLst>
          </p:cNvPr>
          <p:cNvSpPr txBox="1">
            <a:spLocks noChangeArrowheads="1"/>
          </p:cNvSpPr>
          <p:nvPr/>
        </p:nvSpPr>
        <p:spPr bwMode="auto">
          <a:xfrm>
            <a:off x="2705324" y="212931"/>
            <a:ext cx="8055040" cy="6040115"/>
          </a:xfrm>
          <a:prstGeom prst="rect">
            <a:avLst/>
          </a:prstGeom>
          <a:noFill/>
          <a:ln w="9525">
            <a:noFill/>
            <a:miter lim="800000"/>
            <a:headEnd/>
            <a:tailEnd/>
          </a:ln>
          <a:effectLst/>
        </p:spPr>
        <p:txBody>
          <a:bodyPr wrap="square" anchor="ctr">
            <a:spAutoFit/>
          </a:bodyPr>
          <a:lstStyle/>
          <a:p>
            <a:pPr marL="342900" marR="0" indent="-342900">
              <a:lnSpc>
                <a:spcPct val="150000"/>
              </a:lnSpc>
              <a:spcBef>
                <a:spcPts val="0"/>
              </a:spcBef>
              <a:spcAft>
                <a:spcPts val="0"/>
              </a:spcAft>
              <a:buFont typeface="Arial" panose="020B0604020202020204" pitchFamily="34" charset="0"/>
              <a:buChar char="•"/>
            </a:pPr>
            <a:r>
              <a:rPr lang="en-US" sz="1900" b="1" dirty="0">
                <a:solidFill>
                  <a:schemeClr val="accent1">
                    <a:lumMod val="50000"/>
                  </a:schemeClr>
                </a:solidFill>
                <a:latin typeface="Tw Cen MT" panose="020B0602020104020603" pitchFamily="34" charset="0"/>
              </a:rPr>
              <a:t>Two indoor NHL regulation Ice Rinks (Phase 1 and Phase 2)</a:t>
            </a:r>
          </a:p>
          <a:p>
            <a:pPr marL="342900" marR="0" indent="-342900">
              <a:lnSpc>
                <a:spcPct val="150000"/>
              </a:lnSpc>
              <a:spcBef>
                <a:spcPts val="0"/>
              </a:spcBef>
              <a:spcAft>
                <a:spcPts val="0"/>
              </a:spcAft>
              <a:buFont typeface="Arial" panose="020B0604020202020204" pitchFamily="34" charset="0"/>
              <a:buChar char="•"/>
            </a:pPr>
            <a:r>
              <a:rPr lang="en-US" sz="1900" b="1" dirty="0">
                <a:solidFill>
                  <a:schemeClr val="accent1">
                    <a:lumMod val="50000"/>
                  </a:schemeClr>
                </a:solidFill>
                <a:latin typeface="Tw Cen MT" panose="020B0602020104020603" pitchFamily="34" charset="0"/>
              </a:rPr>
              <a:t>Supporting locker rooms and staff spaces.</a:t>
            </a:r>
          </a:p>
          <a:p>
            <a:pPr marL="342900" marR="0" indent="-342900">
              <a:lnSpc>
                <a:spcPct val="150000"/>
              </a:lnSpc>
              <a:spcBef>
                <a:spcPts val="0"/>
              </a:spcBef>
              <a:spcAft>
                <a:spcPts val="0"/>
              </a:spcAft>
              <a:buFont typeface="Arial" panose="020B0604020202020204" pitchFamily="34" charset="0"/>
              <a:buChar char="•"/>
            </a:pPr>
            <a:r>
              <a:rPr lang="en-US" sz="1900" b="1" dirty="0">
                <a:solidFill>
                  <a:schemeClr val="accent1">
                    <a:lumMod val="50000"/>
                  </a:schemeClr>
                </a:solidFill>
                <a:latin typeface="Tw Cen MT" panose="020B0602020104020603" pitchFamily="34" charset="0"/>
              </a:rPr>
              <a:t>Grandstand seating for 300-400 people per rink.</a:t>
            </a:r>
          </a:p>
          <a:p>
            <a:pPr marL="342900" marR="0" indent="-342900">
              <a:lnSpc>
                <a:spcPct val="150000"/>
              </a:lnSpc>
              <a:spcBef>
                <a:spcPts val="0"/>
              </a:spcBef>
              <a:spcAft>
                <a:spcPts val="0"/>
              </a:spcAft>
              <a:buFont typeface="Arial" panose="020B0604020202020204" pitchFamily="34" charset="0"/>
              <a:buChar char="•"/>
            </a:pPr>
            <a:r>
              <a:rPr lang="en-US" sz="1900" b="1" dirty="0">
                <a:solidFill>
                  <a:schemeClr val="accent1">
                    <a:lumMod val="50000"/>
                  </a:schemeClr>
                </a:solidFill>
                <a:latin typeface="Tw Cen MT" panose="020B0602020104020603" pitchFamily="34" charset="0"/>
              </a:rPr>
              <a:t>A large connecting lobby area joining the existing athletic courts.</a:t>
            </a:r>
          </a:p>
          <a:p>
            <a:pPr marL="342900" marR="0" indent="-342900">
              <a:lnSpc>
                <a:spcPct val="150000"/>
              </a:lnSpc>
              <a:spcBef>
                <a:spcPts val="0"/>
              </a:spcBef>
              <a:spcAft>
                <a:spcPts val="0"/>
              </a:spcAft>
              <a:buFont typeface="Arial" panose="020B0604020202020204" pitchFamily="34" charset="0"/>
              <a:buChar char="•"/>
            </a:pPr>
            <a:r>
              <a:rPr lang="en-US" sz="1900" b="1" dirty="0">
                <a:solidFill>
                  <a:schemeClr val="accent1">
                    <a:lumMod val="50000"/>
                  </a:schemeClr>
                </a:solidFill>
                <a:latin typeface="Tw Cen MT" panose="020B0602020104020603" pitchFamily="34" charset="0"/>
              </a:rPr>
              <a:t>Skate rental and Pro Shop vending area.</a:t>
            </a:r>
          </a:p>
          <a:p>
            <a:pPr marL="342900" marR="0" indent="-342900">
              <a:lnSpc>
                <a:spcPct val="150000"/>
              </a:lnSpc>
              <a:spcBef>
                <a:spcPts val="0"/>
              </a:spcBef>
              <a:spcAft>
                <a:spcPts val="0"/>
              </a:spcAft>
              <a:buFont typeface="Arial" panose="020B0604020202020204" pitchFamily="34" charset="0"/>
              <a:buChar char="•"/>
            </a:pPr>
            <a:r>
              <a:rPr lang="en-US" sz="1900" b="1" dirty="0">
                <a:solidFill>
                  <a:schemeClr val="accent1">
                    <a:lumMod val="50000"/>
                  </a:schemeClr>
                </a:solidFill>
                <a:latin typeface="Tw Cen MT" panose="020B0602020104020603" pitchFamily="34" charset="0"/>
              </a:rPr>
              <a:t>Café and seating area for snacks, hot food and drinks.</a:t>
            </a:r>
          </a:p>
          <a:p>
            <a:pPr marL="342900" marR="0" indent="-342900">
              <a:lnSpc>
                <a:spcPct val="150000"/>
              </a:lnSpc>
              <a:spcBef>
                <a:spcPts val="0"/>
              </a:spcBef>
              <a:spcAft>
                <a:spcPts val="0"/>
              </a:spcAft>
              <a:buFont typeface="Arial" panose="020B0604020202020204" pitchFamily="34" charset="0"/>
              <a:buChar char="•"/>
            </a:pPr>
            <a:r>
              <a:rPr lang="en-US" sz="1900" b="1" dirty="0">
                <a:solidFill>
                  <a:schemeClr val="accent1">
                    <a:lumMod val="50000"/>
                  </a:schemeClr>
                </a:solidFill>
                <a:latin typeface="Tw Cen MT" panose="020B0602020104020603" pitchFamily="34" charset="0"/>
              </a:rPr>
              <a:t>Large dividable multi-purpose room for party rentals and community events.</a:t>
            </a:r>
          </a:p>
          <a:p>
            <a:pPr marL="342900" marR="0" indent="-342900">
              <a:lnSpc>
                <a:spcPct val="150000"/>
              </a:lnSpc>
              <a:spcBef>
                <a:spcPts val="0"/>
              </a:spcBef>
              <a:spcAft>
                <a:spcPts val="0"/>
              </a:spcAft>
              <a:buFont typeface="Arial" panose="020B0604020202020204" pitchFamily="34" charset="0"/>
              <a:buChar char="•"/>
            </a:pPr>
            <a:r>
              <a:rPr lang="en-US" sz="1900" b="1" dirty="0">
                <a:solidFill>
                  <a:schemeClr val="accent1">
                    <a:lumMod val="50000"/>
                  </a:schemeClr>
                </a:solidFill>
                <a:latin typeface="Tw Cen MT" panose="020B0602020104020603" pitchFamily="34" charset="0"/>
              </a:rPr>
              <a:t>Dance studio with supporting hardware for dry practices and aerial jumps. </a:t>
            </a:r>
          </a:p>
          <a:p>
            <a:pPr marL="342900" marR="0" indent="-342900">
              <a:lnSpc>
                <a:spcPct val="150000"/>
              </a:lnSpc>
              <a:spcBef>
                <a:spcPts val="0"/>
              </a:spcBef>
              <a:spcAft>
                <a:spcPts val="0"/>
              </a:spcAft>
              <a:buFont typeface="Arial" panose="020B0604020202020204" pitchFamily="34" charset="0"/>
              <a:buChar char="•"/>
            </a:pPr>
            <a:r>
              <a:rPr lang="en-US" sz="1900" b="1" dirty="0">
                <a:solidFill>
                  <a:schemeClr val="accent1">
                    <a:lumMod val="50000"/>
                  </a:schemeClr>
                </a:solidFill>
                <a:latin typeface="Tw Cen MT" panose="020B0602020104020603" pitchFamily="34" charset="0"/>
              </a:rPr>
              <a:t>Fitness and weight training room.</a:t>
            </a:r>
          </a:p>
          <a:p>
            <a:pPr marL="342900" marR="0" indent="-342900">
              <a:lnSpc>
                <a:spcPct val="150000"/>
              </a:lnSpc>
              <a:spcBef>
                <a:spcPts val="0"/>
              </a:spcBef>
              <a:spcAft>
                <a:spcPts val="0"/>
              </a:spcAft>
              <a:buFont typeface="Arial" panose="020B0604020202020204" pitchFamily="34" charset="0"/>
              <a:buChar char="•"/>
            </a:pPr>
            <a:r>
              <a:rPr lang="en-US" sz="1900" b="1" dirty="0">
                <a:solidFill>
                  <a:schemeClr val="accent1">
                    <a:lumMod val="50000"/>
                  </a:schemeClr>
                </a:solidFill>
                <a:latin typeface="Tw Cen MT" panose="020B0602020104020603" pitchFamily="34" charset="0"/>
              </a:rPr>
              <a:t>Outdoor seating and patio areas with access existing park spaces. </a:t>
            </a:r>
          </a:p>
          <a:p>
            <a:pPr marL="342900" marR="0" indent="-342900">
              <a:lnSpc>
                <a:spcPct val="150000"/>
              </a:lnSpc>
              <a:spcBef>
                <a:spcPts val="0"/>
              </a:spcBef>
              <a:spcAft>
                <a:spcPts val="0"/>
              </a:spcAft>
              <a:buFont typeface="Arial" panose="020B0604020202020204" pitchFamily="34" charset="0"/>
              <a:buChar char="•"/>
            </a:pPr>
            <a:r>
              <a:rPr lang="en-US" sz="1900" b="1" dirty="0">
                <a:solidFill>
                  <a:schemeClr val="accent1">
                    <a:lumMod val="50000"/>
                  </a:schemeClr>
                </a:solidFill>
                <a:latin typeface="Tw Cen MT" panose="020B0602020104020603" pitchFamily="34" charset="0"/>
              </a:rPr>
              <a:t>Restrooms for both the new rinks and existing athletic courts.</a:t>
            </a:r>
          </a:p>
          <a:p>
            <a:pPr marL="342900" marR="0" indent="-342900">
              <a:lnSpc>
                <a:spcPct val="150000"/>
              </a:lnSpc>
              <a:spcBef>
                <a:spcPts val="0"/>
              </a:spcBef>
              <a:spcAft>
                <a:spcPts val="0"/>
              </a:spcAft>
              <a:buFont typeface="Arial" panose="020B0604020202020204" pitchFamily="34" charset="0"/>
              <a:buChar char="•"/>
            </a:pPr>
            <a:r>
              <a:rPr lang="en-US" sz="1900" b="1" dirty="0">
                <a:solidFill>
                  <a:schemeClr val="accent1">
                    <a:lumMod val="50000"/>
                  </a:schemeClr>
                </a:solidFill>
                <a:latin typeface="Tw Cen MT" panose="020B0602020104020603" pitchFamily="34" charset="0"/>
              </a:rPr>
              <a:t>Additional site parking and improved site access. </a:t>
            </a:r>
          </a:p>
          <a:p>
            <a:pPr marL="342900" marR="0" indent="-342900">
              <a:spcBef>
                <a:spcPts val="0"/>
              </a:spcBef>
              <a:spcAft>
                <a:spcPts val="0"/>
              </a:spcAft>
              <a:buFont typeface="Arial" panose="020B0604020202020204" pitchFamily="34" charset="0"/>
              <a:buChar char="•"/>
            </a:pPr>
            <a:endParaRPr lang="en-US" sz="1600" b="1" dirty="0">
              <a:solidFill>
                <a:schemeClr val="accent1">
                  <a:lumMod val="50000"/>
                </a:schemeClr>
              </a:solidFill>
              <a:latin typeface="Tw Cen MT" panose="020B0602020104020603" pitchFamily="34" charset="0"/>
            </a:endParaRPr>
          </a:p>
        </p:txBody>
      </p:sp>
      <p:sp>
        <p:nvSpPr>
          <p:cNvPr id="13" name="Rectangle 12">
            <a:extLst>
              <a:ext uri="{FF2B5EF4-FFF2-40B4-BE49-F238E27FC236}">
                <a16:creationId xmlns:a16="http://schemas.microsoft.com/office/drawing/2014/main" id="{DE78FC2A-71DD-5AE3-6D2C-95E271F0CE03}"/>
              </a:ext>
              <a:ext uri="{C183D7F6-B498-43B3-948B-1728B52AA6E4}">
                <adec:decorative xmlns:adec="http://schemas.microsoft.com/office/drawing/2017/decorative" val="1"/>
              </a:ext>
            </a:extLst>
          </p:cNvPr>
          <p:cNvSpPr/>
          <p:nvPr/>
        </p:nvSpPr>
        <p:spPr>
          <a:xfrm>
            <a:off x="-1" y="6310297"/>
            <a:ext cx="12192001" cy="547696"/>
          </a:xfrm>
          <a:prstGeom prst="rect">
            <a:avLst/>
          </a:prstGeom>
          <a:solidFill>
            <a:srgbClr val="FFC000"/>
          </a:solidFill>
          <a:ln w="19050">
            <a:noFill/>
          </a:ln>
        </p:spPr>
        <p:txBody>
          <a:bodyPr wrap="square" lIns="0" rIns="0" rtlCol="0" anchor="ctr" anchorCtr="0">
            <a:noAutofit/>
          </a:bodyPr>
          <a:lstStyle/>
          <a:p>
            <a:pPr algn="ctr"/>
            <a:endParaRPr lang="en-US" sz="1600" b="1" kern="0">
              <a:solidFill>
                <a:schemeClr val="bg1"/>
              </a:solidFill>
              <a:latin typeface="Segoe UI" panose="020B0502040204020203" pitchFamily="34" charset="0"/>
              <a:cs typeface="Segoe UI" panose="020B0502040204020203" pitchFamily="34" charset="0"/>
            </a:endParaRPr>
          </a:p>
        </p:txBody>
      </p:sp>
      <p:pic>
        <p:nvPicPr>
          <p:cNvPr id="16" name="Picture 15" descr="Grimm + Parker logo">
            <a:extLst>
              <a:ext uri="{FF2B5EF4-FFF2-40B4-BE49-F238E27FC236}">
                <a16:creationId xmlns:a16="http://schemas.microsoft.com/office/drawing/2014/main" id="{EBD564B2-32B3-2459-051A-08DD33DD69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2483" y="6351401"/>
            <a:ext cx="743884" cy="478412"/>
          </a:xfrm>
          <a:prstGeom prst="rect">
            <a:avLst/>
          </a:prstGeom>
        </p:spPr>
      </p:pic>
      <p:pic>
        <p:nvPicPr>
          <p:cNvPr id="2" name="Picture 1" descr="Howard County Logo">
            <a:extLst>
              <a:ext uri="{FF2B5EF4-FFF2-40B4-BE49-F238E27FC236}">
                <a16:creationId xmlns:a16="http://schemas.microsoft.com/office/drawing/2014/main" id="{F7085960-8C22-324C-D4B1-EA568CDC5C0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9501" y="6377739"/>
            <a:ext cx="1227349" cy="425737"/>
          </a:xfrm>
          <a:prstGeom prst="rect">
            <a:avLst/>
          </a:prstGeom>
        </p:spPr>
      </p:pic>
    </p:spTree>
    <p:extLst>
      <p:ext uri="{BB962C8B-B14F-4D97-AF65-F5344CB8AC3E}">
        <p14:creationId xmlns:p14="http://schemas.microsoft.com/office/powerpoint/2010/main" val="23717902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88A6C-ACE4-BE3A-3137-033291367FD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1A90C95F-FBD2-44E5-CDAC-4C4673AA332F}"/>
              </a:ext>
              <a:ext uri="{C183D7F6-B498-43B3-948B-1728B52AA6E4}">
                <adec:decorative xmlns:adec="http://schemas.microsoft.com/office/drawing/2017/decorative" val="1"/>
              </a:ext>
            </a:extLst>
          </p:cNvPr>
          <p:cNvSpPr/>
          <p:nvPr/>
        </p:nvSpPr>
        <p:spPr>
          <a:xfrm>
            <a:off x="-1" y="6310297"/>
            <a:ext cx="12192001" cy="547696"/>
          </a:xfrm>
          <a:prstGeom prst="rect">
            <a:avLst/>
          </a:prstGeom>
          <a:solidFill>
            <a:srgbClr val="FFC000"/>
          </a:solidFill>
          <a:ln w="19050">
            <a:noFill/>
          </a:ln>
        </p:spPr>
        <p:txBody>
          <a:bodyPr wrap="square" lIns="0" rIns="0" rtlCol="0" anchor="ctr" anchorCtr="0">
            <a:noAutofit/>
          </a:bodyPr>
          <a:lstStyle/>
          <a:p>
            <a:pPr algn="ctr"/>
            <a:endParaRPr lang="en-US" sz="1600" b="1" kern="0">
              <a:solidFill>
                <a:schemeClr val="bg1"/>
              </a:solidFill>
              <a:latin typeface="Segoe UI" panose="020B0502040204020203" pitchFamily="34" charset="0"/>
              <a:cs typeface="Segoe UI" panose="020B0502040204020203" pitchFamily="34" charset="0"/>
            </a:endParaRPr>
          </a:p>
        </p:txBody>
      </p:sp>
      <p:pic>
        <p:nvPicPr>
          <p:cNvPr id="7" name="Picture 6" descr="Grimm + Parker logo">
            <a:extLst>
              <a:ext uri="{FF2B5EF4-FFF2-40B4-BE49-F238E27FC236}">
                <a16:creationId xmlns:a16="http://schemas.microsoft.com/office/drawing/2014/main" id="{CEED4E29-3B29-A0FE-6977-BBE79F8255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42483" y="6351401"/>
            <a:ext cx="743884" cy="478412"/>
          </a:xfrm>
          <a:prstGeom prst="rect">
            <a:avLst/>
          </a:prstGeom>
        </p:spPr>
      </p:pic>
      <p:sp>
        <p:nvSpPr>
          <p:cNvPr id="9" name="Title 8" descr="Potential Site Options">
            <a:extLst>
              <a:ext uri="{FF2B5EF4-FFF2-40B4-BE49-F238E27FC236}">
                <a16:creationId xmlns:a16="http://schemas.microsoft.com/office/drawing/2014/main" id="{8A0FD6CA-7698-69BF-9C64-CC18655848D8}"/>
              </a:ext>
            </a:extLst>
          </p:cNvPr>
          <p:cNvSpPr txBox="1">
            <a:spLocks noGrp="1"/>
          </p:cNvSpPr>
          <p:nvPr>
            <p:ph type="title" idx="4294967295"/>
          </p:nvPr>
        </p:nvSpPr>
        <p:spPr>
          <a:xfrm>
            <a:off x="136560" y="152910"/>
            <a:ext cx="4217446" cy="400110"/>
          </a:xfrm>
          <a:prstGeom prst="rect">
            <a:avLst/>
          </a:prstGeom>
          <a:solidFill>
            <a:schemeClr val="bg1"/>
          </a:solid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tx1"/>
                </a:solidFill>
                <a:effectLst/>
                <a:uLnTx/>
                <a:uFillTx/>
                <a:latin typeface="+mn-lt"/>
                <a:ea typeface="+mn-ea"/>
                <a:cs typeface="+mn-cs"/>
              </a:rPr>
              <a:t>Potential Site Options</a:t>
            </a:r>
          </a:p>
        </p:txBody>
      </p:sp>
      <p:sp>
        <p:nvSpPr>
          <p:cNvPr id="5" name="TextBox 4" descr="SHIPLEY SITE ANALYSIS&#10;">
            <a:extLst>
              <a:ext uri="{FF2B5EF4-FFF2-40B4-BE49-F238E27FC236}">
                <a16:creationId xmlns:a16="http://schemas.microsoft.com/office/drawing/2014/main" id="{458C0EA0-1A3A-9066-8A4B-63E4B0C43225}"/>
              </a:ext>
            </a:extLst>
          </p:cNvPr>
          <p:cNvSpPr txBox="1"/>
          <p:nvPr/>
        </p:nvSpPr>
        <p:spPr>
          <a:xfrm>
            <a:off x="22860" y="6432028"/>
            <a:ext cx="6150966" cy="338554"/>
          </a:xfrm>
          <a:prstGeom prst="rect">
            <a:avLst/>
          </a:prstGeom>
          <a:solidFill>
            <a:srgbClr val="FFC000"/>
          </a:solidFill>
          <a:ln w="19050">
            <a:solidFill>
              <a:srgbClr val="FFC000"/>
            </a:solidFill>
          </a:ln>
        </p:spPr>
        <p:txBody>
          <a:bodyPr wrap="square" lIns="0" rIns="0" rtlCol="0" anchor="ctr" anchorCtr="0">
            <a:noAutofit/>
          </a:bodyPr>
          <a:lstStyle>
            <a:defPPr>
              <a:defRPr lang="en-US"/>
            </a:defPPr>
            <a:lvl1pPr marR="0" lvl="0" indent="0" algn="ctr" fontAlgn="auto">
              <a:lnSpc>
                <a:spcPct val="100000"/>
              </a:lnSpc>
              <a:spcBef>
                <a:spcPts val="0"/>
              </a:spcBef>
              <a:spcAft>
                <a:spcPts val="0"/>
              </a:spcAft>
              <a:buClrTx/>
              <a:buSzTx/>
              <a:buFontTx/>
              <a:buNone/>
              <a:tabLst/>
              <a:defRPr sz="1600" b="1" kern="0">
                <a:solidFill>
                  <a:schemeClr val="bg1"/>
                </a:solidFill>
                <a:latin typeface="Segoe UI" panose="020B0502040204020203" pitchFamily="34" charset="0"/>
                <a:cs typeface="Segoe UI" panose="020B0502040204020203" pitchFamily="34" charset="0"/>
              </a:defRPr>
            </a:lvl1pPr>
          </a:lstStyle>
          <a:p>
            <a:pPr algn="l"/>
            <a:r>
              <a:rPr lang="en-US" dirty="0">
                <a:solidFill>
                  <a:schemeClr val="tx1"/>
                </a:solidFill>
              </a:rPr>
              <a:t>    SHIPLEY SITE ANALYSIS</a:t>
            </a:r>
          </a:p>
        </p:txBody>
      </p:sp>
      <p:sp>
        <p:nvSpPr>
          <p:cNvPr id="14" name="TextBox 13">
            <a:extLst>
              <a:ext uri="{FF2B5EF4-FFF2-40B4-BE49-F238E27FC236}">
                <a16:creationId xmlns:a16="http://schemas.microsoft.com/office/drawing/2014/main" id="{A460A921-E9D0-72A3-AF9E-EDC7C0FE46F1}"/>
              </a:ext>
            </a:extLst>
          </p:cNvPr>
          <p:cNvSpPr txBox="1"/>
          <p:nvPr/>
        </p:nvSpPr>
        <p:spPr>
          <a:xfrm>
            <a:off x="671653" y="3048323"/>
            <a:ext cx="1657812" cy="369332"/>
          </a:xfrm>
          <a:prstGeom prst="rect">
            <a:avLst/>
          </a:prstGeom>
          <a:noFill/>
        </p:spPr>
        <p:txBody>
          <a:bodyPr wrap="square" rtlCol="0">
            <a:spAutoFit/>
          </a:bodyPr>
          <a:lstStyle/>
          <a:p>
            <a:r>
              <a:rPr lang="en-US" b="1">
                <a:solidFill>
                  <a:schemeClr val="bg1">
                    <a:alpha val="74000"/>
                  </a:schemeClr>
                </a:solidFill>
              </a:rPr>
              <a:t>Phase 1</a:t>
            </a:r>
          </a:p>
        </p:txBody>
      </p:sp>
      <p:pic>
        <p:nvPicPr>
          <p:cNvPr id="4" name="Picture 3" descr="Aerial photo of  Shipley with rendering&#10;">
            <a:extLst>
              <a:ext uri="{FF2B5EF4-FFF2-40B4-BE49-F238E27FC236}">
                <a16:creationId xmlns:a16="http://schemas.microsoft.com/office/drawing/2014/main" id="{08E77E1B-F15C-C355-7F9E-8D06B1C0B413}"/>
              </a:ext>
            </a:extLst>
          </p:cNvPr>
          <p:cNvPicPr>
            <a:picLocks noChangeAspect="1"/>
          </p:cNvPicPr>
          <p:nvPr/>
        </p:nvPicPr>
        <p:blipFill>
          <a:blip r:embed="rId4"/>
          <a:stretch>
            <a:fillRect/>
          </a:stretch>
        </p:blipFill>
        <p:spPr>
          <a:xfrm>
            <a:off x="136560" y="950358"/>
            <a:ext cx="5959440" cy="5017012"/>
          </a:xfrm>
          <a:prstGeom prst="rect">
            <a:avLst/>
          </a:prstGeom>
        </p:spPr>
      </p:pic>
      <p:sp>
        <p:nvSpPr>
          <p:cNvPr id="8" name="TextBox 7" descr=" MEADOWBROOK SITE ANALYSIS&#10;">
            <a:extLst>
              <a:ext uri="{FF2B5EF4-FFF2-40B4-BE49-F238E27FC236}">
                <a16:creationId xmlns:a16="http://schemas.microsoft.com/office/drawing/2014/main" id="{8EA549CD-8CA8-4F7D-D3C3-5A393A020270}"/>
              </a:ext>
            </a:extLst>
          </p:cNvPr>
          <p:cNvSpPr txBox="1"/>
          <p:nvPr/>
        </p:nvSpPr>
        <p:spPr>
          <a:xfrm>
            <a:off x="5951691" y="6432028"/>
            <a:ext cx="3886666" cy="338554"/>
          </a:xfrm>
          <a:prstGeom prst="rect">
            <a:avLst/>
          </a:prstGeom>
          <a:solidFill>
            <a:srgbClr val="FFC000"/>
          </a:solidFill>
          <a:ln w="19050">
            <a:solidFill>
              <a:srgbClr val="FFC000"/>
            </a:solidFill>
          </a:ln>
        </p:spPr>
        <p:txBody>
          <a:bodyPr wrap="square" lIns="0" rIns="0" rtlCol="0" anchor="ctr" anchorCtr="0">
            <a:noAutofit/>
          </a:bodyPr>
          <a:lstStyle>
            <a:defPPr>
              <a:defRPr lang="en-US"/>
            </a:defPPr>
            <a:lvl1pPr marR="0" lvl="0" indent="0" algn="ctr" fontAlgn="auto">
              <a:lnSpc>
                <a:spcPct val="100000"/>
              </a:lnSpc>
              <a:spcBef>
                <a:spcPts val="0"/>
              </a:spcBef>
              <a:spcAft>
                <a:spcPts val="0"/>
              </a:spcAft>
              <a:buClrTx/>
              <a:buSzTx/>
              <a:buFontTx/>
              <a:buNone/>
              <a:tabLst/>
              <a:defRPr sz="1600" b="1" kern="0">
                <a:solidFill>
                  <a:schemeClr val="bg1"/>
                </a:solidFill>
                <a:latin typeface="Segoe UI" panose="020B0502040204020203" pitchFamily="34" charset="0"/>
                <a:cs typeface="Segoe UI" panose="020B0502040204020203" pitchFamily="34" charset="0"/>
              </a:defRPr>
            </a:lvl1pPr>
          </a:lstStyle>
          <a:p>
            <a:pPr algn="l"/>
            <a:r>
              <a:rPr lang="en-US" dirty="0">
                <a:solidFill>
                  <a:schemeClr val="tx1"/>
                </a:solidFill>
              </a:rPr>
              <a:t>     MEADOWBROOK SITE ANALYSIS</a:t>
            </a:r>
          </a:p>
        </p:txBody>
      </p:sp>
      <p:pic>
        <p:nvPicPr>
          <p:cNvPr id="10" name="Picture 9" descr="Aerial photo of Meadowbrook Park with rendering&#10;">
            <a:extLst>
              <a:ext uri="{FF2B5EF4-FFF2-40B4-BE49-F238E27FC236}">
                <a16:creationId xmlns:a16="http://schemas.microsoft.com/office/drawing/2014/main" id="{A961D61D-CFC9-30AE-7D65-42809174A2CC}"/>
              </a:ext>
            </a:extLst>
          </p:cNvPr>
          <p:cNvPicPr>
            <a:picLocks noChangeAspect="1"/>
          </p:cNvPicPr>
          <p:nvPr/>
        </p:nvPicPr>
        <p:blipFill>
          <a:blip r:embed="rId5"/>
          <a:stretch>
            <a:fillRect/>
          </a:stretch>
        </p:blipFill>
        <p:spPr>
          <a:xfrm>
            <a:off x="6203262" y="953229"/>
            <a:ext cx="5852178" cy="5014141"/>
          </a:xfrm>
          <a:prstGeom prst="rect">
            <a:avLst/>
          </a:prstGeom>
        </p:spPr>
      </p:pic>
      <p:pic>
        <p:nvPicPr>
          <p:cNvPr id="3" name="Picture 2" descr="Howard County Logo">
            <a:extLst>
              <a:ext uri="{FF2B5EF4-FFF2-40B4-BE49-F238E27FC236}">
                <a16:creationId xmlns:a16="http://schemas.microsoft.com/office/drawing/2014/main" id="{7C591FF0-0B56-2287-AFD1-B50486FDAB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009501" y="6377739"/>
            <a:ext cx="1227349" cy="425737"/>
          </a:xfrm>
          <a:prstGeom prst="rect">
            <a:avLst/>
          </a:prstGeom>
        </p:spPr>
      </p:pic>
    </p:spTree>
    <p:extLst>
      <p:ext uri="{BB962C8B-B14F-4D97-AF65-F5344CB8AC3E}">
        <p14:creationId xmlns:p14="http://schemas.microsoft.com/office/powerpoint/2010/main" val="31516475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050D38-D841-A32F-77D3-1492A4AD06B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66D76BE1-54DC-55B1-F84D-CB2FE853E4AF}"/>
              </a:ext>
              <a:ext uri="{C183D7F6-B498-43B3-948B-1728B52AA6E4}">
                <adec:decorative xmlns:adec="http://schemas.microsoft.com/office/drawing/2017/decorative" val="1"/>
              </a:ext>
            </a:extLst>
          </p:cNvPr>
          <p:cNvSpPr/>
          <p:nvPr/>
        </p:nvSpPr>
        <p:spPr>
          <a:xfrm>
            <a:off x="-1" y="6310297"/>
            <a:ext cx="12192001" cy="547696"/>
          </a:xfrm>
          <a:prstGeom prst="rect">
            <a:avLst/>
          </a:prstGeom>
          <a:solidFill>
            <a:srgbClr val="FFC000"/>
          </a:solidFill>
          <a:ln w="19050">
            <a:noFill/>
          </a:ln>
        </p:spPr>
        <p:txBody>
          <a:bodyPr wrap="square" lIns="0" rIns="0" rtlCol="0" anchor="ctr" anchorCtr="0">
            <a:noAutofit/>
          </a:bodyPr>
          <a:lstStyle/>
          <a:p>
            <a:pPr algn="ctr"/>
            <a:endParaRPr lang="en-US" sz="1600" b="1" kern="0">
              <a:solidFill>
                <a:schemeClr val="bg1"/>
              </a:solidFill>
              <a:latin typeface="Segoe UI" panose="020B0502040204020203" pitchFamily="34" charset="0"/>
              <a:cs typeface="Segoe UI" panose="020B0502040204020203" pitchFamily="34" charset="0"/>
            </a:endParaRPr>
          </a:p>
        </p:txBody>
      </p:sp>
      <p:pic>
        <p:nvPicPr>
          <p:cNvPr id="4" name="Picture 3" descr="Howard County Logo">
            <a:extLst>
              <a:ext uri="{FF2B5EF4-FFF2-40B4-BE49-F238E27FC236}">
                <a16:creationId xmlns:a16="http://schemas.microsoft.com/office/drawing/2014/main" id="{0B2C63D9-02F7-192B-BFB7-34EA752B31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9501" y="6377739"/>
            <a:ext cx="1227349" cy="425737"/>
          </a:xfrm>
          <a:prstGeom prst="rect">
            <a:avLst/>
          </a:prstGeom>
        </p:spPr>
      </p:pic>
      <p:pic>
        <p:nvPicPr>
          <p:cNvPr id="9" name="Picture 8" descr="Grimm + Parker logo">
            <a:extLst>
              <a:ext uri="{FF2B5EF4-FFF2-40B4-BE49-F238E27FC236}">
                <a16:creationId xmlns:a16="http://schemas.microsoft.com/office/drawing/2014/main" id="{F7E744EF-D929-A560-72E6-EABCB62F7F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2483" y="6351401"/>
            <a:ext cx="743884" cy="478412"/>
          </a:xfrm>
          <a:prstGeom prst="rect">
            <a:avLst/>
          </a:prstGeom>
        </p:spPr>
      </p:pic>
      <p:sp>
        <p:nvSpPr>
          <p:cNvPr id="13" name="Title 12" descr="MATRIX SITE COMPARISONS&#10;">
            <a:extLst>
              <a:ext uri="{FF2B5EF4-FFF2-40B4-BE49-F238E27FC236}">
                <a16:creationId xmlns:a16="http://schemas.microsoft.com/office/drawing/2014/main" id="{C7403388-A748-C598-3583-EB8017611E99}"/>
              </a:ext>
            </a:extLst>
          </p:cNvPr>
          <p:cNvSpPr txBox="1">
            <a:spLocks noGrp="1"/>
          </p:cNvSpPr>
          <p:nvPr>
            <p:ph type="title" idx="4294967295"/>
          </p:nvPr>
        </p:nvSpPr>
        <p:spPr>
          <a:xfrm>
            <a:off x="121864" y="6399479"/>
            <a:ext cx="6150966" cy="369332"/>
          </a:xfrm>
          <a:prstGeom prst="rect">
            <a:avLst/>
          </a:prstGeom>
          <a:solidFill>
            <a:srgbClr val="FFC000"/>
          </a:solidFill>
          <a:ln w="19050">
            <a:noFill/>
            <a:prstDash/>
          </a:ln>
          <a:effectLst/>
        </p:spPr>
        <p:txBody>
          <a:bodyPr rot="0" spcFirstLastPara="0" vertOverflow="overflow" horzOverflow="overflow" vert="horz" wrap="square" lIns="0" tIns="45720" rIns="0" bIns="45720" numCol="1" spcCol="0" rtlCol="0" fromWordArt="0" anchor="ctr" anchorCtr="0" forceAA="0" compatLnSpc="1">
            <a:prstTxWarp prst="textNoShape">
              <a:avLst/>
            </a:prstTxWarp>
            <a:noAutofit/>
          </a:bodyPr>
          <a:lstStyle>
            <a:defPPr>
              <a:defRPr lang="en-US"/>
            </a:defPPr>
            <a:lvl1pPr marR="0" lvl="0" indent="0" algn="ctr" fontAlgn="auto">
              <a:lnSpc>
                <a:spcPct val="100000"/>
              </a:lnSpc>
              <a:spcBef>
                <a:spcPts val="0"/>
              </a:spcBef>
              <a:spcAft>
                <a:spcPts val="0"/>
              </a:spcAft>
              <a:buClrTx/>
              <a:buSzTx/>
              <a:buFontTx/>
              <a:buNone/>
              <a:tabLst/>
              <a:defRPr sz="1600" b="1" kern="0">
                <a:solidFill>
                  <a:schemeClr val="bg1"/>
                </a:solidFill>
                <a:latin typeface="Segoe UI" panose="020B050204020402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solidFill>
                <a:effectLst/>
                <a:uLnTx/>
                <a:uFillTx/>
                <a:latin typeface="Segoe UI" panose="020B0502040204020203" pitchFamily="34" charset="0"/>
                <a:ea typeface="+mn-ea"/>
                <a:cs typeface="Segoe UI" panose="020B0502040204020203" pitchFamily="34" charset="0"/>
              </a:rPr>
              <a:t>MATRIX SITE COMPARISONS</a:t>
            </a:r>
          </a:p>
        </p:txBody>
      </p:sp>
      <p:sp>
        <p:nvSpPr>
          <p:cNvPr id="5" name="TextBox 4">
            <a:extLst>
              <a:ext uri="{FF2B5EF4-FFF2-40B4-BE49-F238E27FC236}">
                <a16:creationId xmlns:a16="http://schemas.microsoft.com/office/drawing/2014/main" id="{09EA66E4-6DDD-78BA-D449-BA2723951AC4}"/>
              </a:ext>
            </a:extLst>
          </p:cNvPr>
          <p:cNvSpPr txBox="1"/>
          <p:nvPr/>
        </p:nvSpPr>
        <p:spPr>
          <a:xfrm>
            <a:off x="2231473" y="76103"/>
            <a:ext cx="4524908" cy="192525"/>
          </a:xfrm>
          <a:prstGeom prst="rect">
            <a:avLst/>
          </a:prstGeom>
          <a:solidFill>
            <a:srgbClr val="FFC000"/>
          </a:solidFill>
          <a:ln w="19050">
            <a:noFill/>
          </a:ln>
        </p:spPr>
        <p:txBody>
          <a:bodyPr wrap="square" lIns="0" rIns="0" rtlCol="0" anchor="ctr" anchorCtr="0">
            <a:noAutofit/>
          </a:bodyPr>
          <a:lstStyle>
            <a:defPPr>
              <a:defRPr lang="en-US"/>
            </a:defPPr>
            <a:lvl1pPr marR="0" lvl="0" indent="0" algn="ctr" fontAlgn="auto">
              <a:lnSpc>
                <a:spcPct val="100000"/>
              </a:lnSpc>
              <a:spcBef>
                <a:spcPts val="0"/>
              </a:spcBef>
              <a:spcAft>
                <a:spcPts val="0"/>
              </a:spcAft>
              <a:buClrTx/>
              <a:buSzTx/>
              <a:buFontTx/>
              <a:buNone/>
              <a:tabLst/>
              <a:defRPr sz="1600" b="1" kern="0">
                <a:solidFill>
                  <a:schemeClr val="bg1"/>
                </a:solidFill>
                <a:latin typeface="Segoe UI" panose="020B0502040204020203" pitchFamily="34" charset="0"/>
                <a:cs typeface="Segoe UI" panose="020B0502040204020203" pitchFamily="34" charset="0"/>
              </a:defRPr>
            </a:lvl1pPr>
          </a:lstStyle>
          <a:p>
            <a:pPr algn="l"/>
            <a:r>
              <a:rPr lang="en-US" sz="1100" dirty="0">
                <a:solidFill>
                  <a:schemeClr val="tx1"/>
                </a:solidFill>
              </a:rPr>
              <a:t>  SHIPLEY SITE</a:t>
            </a:r>
          </a:p>
        </p:txBody>
      </p:sp>
      <p:sp>
        <p:nvSpPr>
          <p:cNvPr id="6" name="TextBox 5">
            <a:extLst>
              <a:ext uri="{FF2B5EF4-FFF2-40B4-BE49-F238E27FC236}">
                <a16:creationId xmlns:a16="http://schemas.microsoft.com/office/drawing/2014/main" id="{E8515C51-3F5E-A553-5B10-8AB1063457EE}"/>
              </a:ext>
            </a:extLst>
          </p:cNvPr>
          <p:cNvSpPr txBox="1"/>
          <p:nvPr/>
        </p:nvSpPr>
        <p:spPr>
          <a:xfrm>
            <a:off x="6960016" y="76102"/>
            <a:ext cx="5110121" cy="192525"/>
          </a:xfrm>
          <a:prstGeom prst="rect">
            <a:avLst/>
          </a:prstGeom>
          <a:solidFill>
            <a:srgbClr val="FFC000"/>
          </a:solidFill>
          <a:ln w="19050">
            <a:noFill/>
          </a:ln>
        </p:spPr>
        <p:txBody>
          <a:bodyPr wrap="square" lIns="0" rIns="0" rtlCol="0" anchor="ctr" anchorCtr="0">
            <a:noAutofit/>
          </a:bodyPr>
          <a:lstStyle>
            <a:defPPr>
              <a:defRPr lang="en-US"/>
            </a:defPPr>
            <a:lvl1pPr marR="0" lvl="0" indent="0" algn="ctr" fontAlgn="auto">
              <a:lnSpc>
                <a:spcPct val="100000"/>
              </a:lnSpc>
              <a:spcBef>
                <a:spcPts val="0"/>
              </a:spcBef>
              <a:spcAft>
                <a:spcPts val="0"/>
              </a:spcAft>
              <a:buClrTx/>
              <a:buSzTx/>
              <a:buFontTx/>
              <a:buNone/>
              <a:tabLst/>
              <a:defRPr sz="1600" b="1" kern="0">
                <a:solidFill>
                  <a:schemeClr val="bg1"/>
                </a:solidFill>
                <a:latin typeface="Segoe UI" panose="020B0502040204020203" pitchFamily="34" charset="0"/>
                <a:cs typeface="Segoe UI" panose="020B0502040204020203" pitchFamily="34" charset="0"/>
              </a:defRPr>
            </a:lvl1pPr>
          </a:lstStyle>
          <a:p>
            <a:pPr algn="l"/>
            <a:r>
              <a:rPr lang="en-US" sz="1100" dirty="0">
                <a:solidFill>
                  <a:schemeClr val="tx1"/>
                </a:solidFill>
              </a:rPr>
              <a:t>  MEADOWBROOK SITE</a:t>
            </a:r>
          </a:p>
        </p:txBody>
      </p:sp>
      <p:pic>
        <p:nvPicPr>
          <p:cNvPr id="7" name="Picture 6" descr="Aerial rendering of Shipley Site">
            <a:extLst>
              <a:ext uri="{FF2B5EF4-FFF2-40B4-BE49-F238E27FC236}">
                <a16:creationId xmlns:a16="http://schemas.microsoft.com/office/drawing/2014/main" id="{41E9DFBD-51A8-629E-69E1-4922AC1A4E0B}"/>
              </a:ext>
            </a:extLst>
          </p:cNvPr>
          <p:cNvPicPr>
            <a:picLocks noChangeAspect="1"/>
          </p:cNvPicPr>
          <p:nvPr/>
        </p:nvPicPr>
        <p:blipFill>
          <a:blip r:embed="rId5">
            <a:extLst>
              <a:ext uri="{28A0092B-C50C-407E-A947-70E740481C1C}">
                <a14:useLocalDpi xmlns:a14="http://schemas.microsoft.com/office/drawing/2010/main" val="0"/>
              </a:ext>
            </a:extLst>
          </a:blip>
          <a:srcRect l="9394" t="3760" r="22747" b="19606"/>
          <a:stretch/>
        </p:blipFill>
        <p:spPr>
          <a:xfrm>
            <a:off x="2231473" y="268628"/>
            <a:ext cx="4524908" cy="2874391"/>
          </a:xfrm>
          <a:prstGeom prst="rect">
            <a:avLst/>
          </a:prstGeom>
        </p:spPr>
      </p:pic>
      <p:pic>
        <p:nvPicPr>
          <p:cNvPr id="11" name="Picture 10" descr="Aerial rendering of Meadowbrook Site">
            <a:extLst>
              <a:ext uri="{FF2B5EF4-FFF2-40B4-BE49-F238E27FC236}">
                <a16:creationId xmlns:a16="http://schemas.microsoft.com/office/drawing/2014/main" id="{BFAE07B8-B086-3356-42A1-ED87D8CAA48D}"/>
              </a:ext>
            </a:extLst>
          </p:cNvPr>
          <p:cNvPicPr>
            <a:picLocks noChangeAspect="1"/>
          </p:cNvPicPr>
          <p:nvPr/>
        </p:nvPicPr>
        <p:blipFill>
          <a:blip r:embed="rId6">
            <a:extLst>
              <a:ext uri="{28A0092B-C50C-407E-A947-70E740481C1C}">
                <a14:useLocalDpi xmlns:a14="http://schemas.microsoft.com/office/drawing/2010/main" val="0"/>
              </a:ext>
            </a:extLst>
          </a:blip>
          <a:srcRect l="4498" t="14075" r="4498" b="13982"/>
          <a:stretch>
            <a:fillRect/>
          </a:stretch>
        </p:blipFill>
        <p:spPr>
          <a:xfrm>
            <a:off x="6958596" y="268627"/>
            <a:ext cx="5110121" cy="2885527"/>
          </a:xfrm>
          <a:prstGeom prst="rect">
            <a:avLst/>
          </a:prstGeom>
        </p:spPr>
      </p:pic>
      <p:pic>
        <p:nvPicPr>
          <p:cNvPr id="10" name="Picture 9" descr="There is then a picture of a chart to explain the comparison between Shipley Site and Meadowbrook site.&#10;The rating is from one to five. one being positive and five being negative.&#10;Shipley Site Location was a four, which is mostly negative&#10;Meadowbrook Location was a one, which is positive&#10;Shipley community was a five which is negative&#10;Meadowbrook community was a three which is neutral&#10;Shipley Utilities was a 4 which is mostly negative&#10;Meadowbrook  Utilities  was a 1 which is positive&#10;Shipley Traffic and  Parking was a 3 which is neutral&#10;Meadowbrook Traffic and  Parking was a 2 which is mostly positive&#10;Shipley Environmental was a 2 which is mostly positive&#10;Meadowbrook Environmental was a 2 which is mostly positive&#10;Shipley LEED was neutral&#10;Meadowbrook LEED was mostly positive&#10;Shipley Cost was mostly negative&#10;Meadowbrook cost was mostly positive&#10;Shipley building with soft costs was neutral&#10;Meadowbrook building with soft costs was neutral&#10;Shipley Total Costs was neutral&#10;Meadowbrook Total Costs was neutral&#10;Shipley Schedule was neutral&#10;Meadowbrook Schedule was mostly positive&#10;">
            <a:extLst>
              <a:ext uri="{FF2B5EF4-FFF2-40B4-BE49-F238E27FC236}">
                <a16:creationId xmlns:a16="http://schemas.microsoft.com/office/drawing/2014/main" id="{2DE552A4-6F9E-A236-BA2E-D05E0ECA356A}"/>
              </a:ext>
              <a:ext uri="{C183D7F6-B498-43B3-948B-1728B52AA6E4}">
                <adec:decorative xmlns:adec="http://schemas.microsoft.com/office/drawing/2017/decorative" val="0"/>
              </a:ext>
            </a:extLst>
          </p:cNvPr>
          <p:cNvPicPr>
            <a:picLocks noChangeAspect="1"/>
          </p:cNvPicPr>
          <p:nvPr/>
        </p:nvPicPr>
        <p:blipFill>
          <a:blip r:embed="rId7"/>
          <a:srcRect l="85" t="13599" r="881" b="1549"/>
          <a:stretch>
            <a:fillRect/>
          </a:stretch>
        </p:blipFill>
        <p:spPr>
          <a:xfrm>
            <a:off x="138095" y="3315750"/>
            <a:ext cx="11948272" cy="2813735"/>
          </a:xfrm>
          <a:prstGeom prst="rect">
            <a:avLst/>
          </a:prstGeom>
          <a:ln w="25400">
            <a:solidFill>
              <a:schemeClr val="tx1"/>
            </a:solidFill>
          </a:ln>
        </p:spPr>
      </p:pic>
      <p:sp>
        <p:nvSpPr>
          <p:cNvPr id="12" name="Rectangle 11">
            <a:extLst>
              <a:ext uri="{FF2B5EF4-FFF2-40B4-BE49-F238E27FC236}">
                <a16:creationId xmlns:a16="http://schemas.microsoft.com/office/drawing/2014/main" id="{F62E106C-008C-B09B-B85A-31762442FE32}"/>
              </a:ext>
              <a:ext uri="{C183D7F6-B498-43B3-948B-1728B52AA6E4}">
                <adec:decorative xmlns:adec="http://schemas.microsoft.com/office/drawing/2017/decorative" val="1"/>
              </a:ext>
            </a:extLst>
          </p:cNvPr>
          <p:cNvSpPr/>
          <p:nvPr/>
        </p:nvSpPr>
        <p:spPr>
          <a:xfrm>
            <a:off x="3414384" y="5794803"/>
            <a:ext cx="1057275" cy="334682"/>
          </a:xfrm>
          <a:prstGeom prst="rect">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28761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icture of the local streets with the following information listed:&#10;Traffic Considerations&#10;One, Most people will come to the site from Long Gare Parkway MD 100&#10;Second, 93% of all additional traffic will arrive through major through fares&#10;Third, 7% of site traffic is expected to use local neighborhood roads&#10;Fourth, Traffic impacts are shown as additional cars per hour&#10;Fifth, Numbers show represent peak volumes&#10;&#10;There is then a box at the bottom that states Projected Peak Hour Trips &#10;Includes AM Trips to 6 from 11&#10;PM Trips to 74  from 61&#10;Saturday Trips to 141 from 125">
            <a:extLst>
              <a:ext uri="{FF2B5EF4-FFF2-40B4-BE49-F238E27FC236}">
                <a16:creationId xmlns:a16="http://schemas.microsoft.com/office/drawing/2014/main" id="{9DB19DB8-142C-BD91-41F2-F082FF8E63EF}"/>
              </a:ext>
            </a:extLst>
          </p:cNvPr>
          <p:cNvPicPr>
            <a:picLocks noChangeAspect="1"/>
          </p:cNvPicPr>
          <p:nvPr/>
        </p:nvPicPr>
        <p:blipFill>
          <a:blip r:embed="rId3">
            <a:extLst>
              <a:ext uri="{28A0092B-C50C-407E-A947-70E740481C1C}">
                <a14:useLocalDpi xmlns:a14="http://schemas.microsoft.com/office/drawing/2010/main" val="0"/>
              </a:ext>
            </a:extLst>
          </a:blip>
          <a:srcRect b="10046"/>
          <a:stretch>
            <a:fillRect/>
          </a:stretch>
        </p:blipFill>
        <p:spPr>
          <a:xfrm>
            <a:off x="1295400" y="54524"/>
            <a:ext cx="9601200" cy="6169040"/>
          </a:xfrm>
          <a:prstGeom prst="rect">
            <a:avLst/>
          </a:prstGeom>
        </p:spPr>
      </p:pic>
      <p:sp>
        <p:nvSpPr>
          <p:cNvPr id="6" name="Rectangle 5">
            <a:extLst>
              <a:ext uri="{FF2B5EF4-FFF2-40B4-BE49-F238E27FC236}">
                <a16:creationId xmlns:a16="http://schemas.microsoft.com/office/drawing/2014/main" id="{1E090660-2627-4DC1-F9F0-E190D59ECAAB}"/>
              </a:ext>
              <a:ext uri="{C183D7F6-B498-43B3-948B-1728B52AA6E4}">
                <adec:decorative xmlns:adec="http://schemas.microsoft.com/office/drawing/2017/decorative" val="1"/>
              </a:ext>
            </a:extLst>
          </p:cNvPr>
          <p:cNvSpPr/>
          <p:nvPr/>
        </p:nvSpPr>
        <p:spPr>
          <a:xfrm>
            <a:off x="-1" y="6310297"/>
            <a:ext cx="12192001" cy="547696"/>
          </a:xfrm>
          <a:prstGeom prst="rect">
            <a:avLst/>
          </a:prstGeom>
          <a:solidFill>
            <a:srgbClr val="FFC000"/>
          </a:solidFill>
          <a:ln w="19050">
            <a:noFill/>
          </a:ln>
        </p:spPr>
        <p:txBody>
          <a:bodyPr wrap="square" lIns="0" rIns="0" rtlCol="0" anchor="ctr" anchorCtr="0">
            <a:noAutofit/>
          </a:bodyPr>
          <a:lstStyle/>
          <a:p>
            <a:pPr algn="ctr"/>
            <a:endParaRPr lang="en-US" sz="1600" b="1" kern="0">
              <a:solidFill>
                <a:schemeClr val="bg1"/>
              </a:solidFill>
              <a:latin typeface="Segoe UI" panose="020B0502040204020203" pitchFamily="34" charset="0"/>
              <a:cs typeface="Segoe UI" panose="020B0502040204020203" pitchFamily="34" charset="0"/>
            </a:endParaRPr>
          </a:p>
        </p:txBody>
      </p:sp>
      <p:pic>
        <p:nvPicPr>
          <p:cNvPr id="7" name="Picture 6" descr="Howard County Logo">
            <a:extLst>
              <a:ext uri="{FF2B5EF4-FFF2-40B4-BE49-F238E27FC236}">
                <a16:creationId xmlns:a16="http://schemas.microsoft.com/office/drawing/2014/main" id="{4B267620-0308-F665-7E19-1E4062C571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09501" y="6377739"/>
            <a:ext cx="1227349" cy="425737"/>
          </a:xfrm>
          <a:prstGeom prst="rect">
            <a:avLst/>
          </a:prstGeom>
        </p:spPr>
      </p:pic>
      <p:pic>
        <p:nvPicPr>
          <p:cNvPr id="8" name="Picture 7" descr="Grimm + Parker logo">
            <a:extLst>
              <a:ext uri="{FF2B5EF4-FFF2-40B4-BE49-F238E27FC236}">
                <a16:creationId xmlns:a16="http://schemas.microsoft.com/office/drawing/2014/main" id="{B0B4FFD5-D9A9-BBF3-A90B-001AE67134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42483" y="6351401"/>
            <a:ext cx="743884" cy="478412"/>
          </a:xfrm>
          <a:prstGeom prst="rect">
            <a:avLst/>
          </a:prstGeom>
        </p:spPr>
      </p:pic>
      <p:sp>
        <p:nvSpPr>
          <p:cNvPr id="2" name="Title 1">
            <a:extLst>
              <a:ext uri="{FF2B5EF4-FFF2-40B4-BE49-F238E27FC236}">
                <a16:creationId xmlns:a16="http://schemas.microsoft.com/office/drawing/2014/main" id="{F564D24F-6256-5B93-E960-6AF6DE45263E}"/>
              </a:ext>
            </a:extLst>
          </p:cNvPr>
          <p:cNvSpPr>
            <a:spLocks noGrp="1"/>
          </p:cNvSpPr>
          <p:nvPr>
            <p:ph type="title"/>
          </p:nvPr>
        </p:nvSpPr>
        <p:spPr>
          <a:xfrm>
            <a:off x="552014" y="5921363"/>
            <a:ext cx="10515600" cy="1325563"/>
          </a:xfrm>
        </p:spPr>
        <p:txBody>
          <a:bodyPr>
            <a:normAutofit/>
          </a:bodyPr>
          <a:lstStyle/>
          <a:p>
            <a:r>
              <a:rPr lang="en-US" sz="3000" dirty="0"/>
              <a:t>Traffic Considerations</a:t>
            </a:r>
          </a:p>
        </p:txBody>
      </p:sp>
    </p:spTree>
    <p:extLst>
      <p:ext uri="{BB962C8B-B14F-4D97-AF65-F5344CB8AC3E}">
        <p14:creationId xmlns:p14="http://schemas.microsoft.com/office/powerpoint/2010/main" val="23726854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56AF5C-18B5-DE80-1F82-04B6A3A0EA8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5FBDCCFE-2B05-8F6B-FAC7-62418FB963F2}"/>
              </a:ext>
              <a:ext uri="{C183D7F6-B498-43B3-948B-1728B52AA6E4}">
                <adec:decorative xmlns:adec="http://schemas.microsoft.com/office/drawing/2017/decorative" val="1"/>
              </a:ext>
            </a:extLst>
          </p:cNvPr>
          <p:cNvSpPr/>
          <p:nvPr/>
        </p:nvSpPr>
        <p:spPr>
          <a:xfrm>
            <a:off x="-1" y="6310297"/>
            <a:ext cx="12192001" cy="547696"/>
          </a:xfrm>
          <a:prstGeom prst="rect">
            <a:avLst/>
          </a:prstGeom>
          <a:solidFill>
            <a:srgbClr val="FFC000"/>
          </a:solidFill>
          <a:ln w="19050">
            <a:noFill/>
          </a:ln>
        </p:spPr>
        <p:txBody>
          <a:bodyPr wrap="square" lIns="0" rIns="0" rtlCol="0" anchor="ctr" anchorCtr="0">
            <a:noAutofit/>
          </a:bodyPr>
          <a:lstStyle/>
          <a:p>
            <a:pPr algn="ctr"/>
            <a:endParaRPr lang="en-US" sz="1600" b="1" kern="0">
              <a:solidFill>
                <a:schemeClr val="bg1"/>
              </a:solidFill>
              <a:latin typeface="Segoe UI" panose="020B0502040204020203" pitchFamily="34" charset="0"/>
              <a:cs typeface="Segoe UI" panose="020B0502040204020203" pitchFamily="34" charset="0"/>
            </a:endParaRPr>
          </a:p>
        </p:txBody>
      </p:sp>
      <p:pic>
        <p:nvPicPr>
          <p:cNvPr id="3" name="Picture 2" descr="Howard County Logo">
            <a:extLst>
              <a:ext uri="{FF2B5EF4-FFF2-40B4-BE49-F238E27FC236}">
                <a16:creationId xmlns:a16="http://schemas.microsoft.com/office/drawing/2014/main" id="{F18148EF-7BA5-7B9D-87E7-D24A263896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09501" y="6377739"/>
            <a:ext cx="1227349" cy="425737"/>
          </a:xfrm>
          <a:prstGeom prst="rect">
            <a:avLst/>
          </a:prstGeom>
        </p:spPr>
      </p:pic>
      <p:pic>
        <p:nvPicPr>
          <p:cNvPr id="4" name="Picture 3" descr="Grimm + Parker logo">
            <a:extLst>
              <a:ext uri="{FF2B5EF4-FFF2-40B4-BE49-F238E27FC236}">
                <a16:creationId xmlns:a16="http://schemas.microsoft.com/office/drawing/2014/main" id="{EC8BED96-CEE7-1894-5583-0E005BCD7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2483" y="6351401"/>
            <a:ext cx="743884" cy="478412"/>
          </a:xfrm>
          <a:prstGeom prst="rect">
            <a:avLst/>
          </a:prstGeom>
        </p:spPr>
      </p:pic>
      <p:pic>
        <p:nvPicPr>
          <p:cNvPr id="10" name="Picture 9" descr="Rendering of the Meadowbrook site with an addition to the existing building.  The rendering includes attached to the build a NHL rink and an area for a future second ice rink and more overflow event parking.">
            <a:extLst>
              <a:ext uri="{FF2B5EF4-FFF2-40B4-BE49-F238E27FC236}">
                <a16:creationId xmlns:a16="http://schemas.microsoft.com/office/drawing/2014/main" id="{7F15CC8B-F7A1-710C-C466-51639F669F7A}"/>
              </a:ext>
            </a:extLst>
          </p:cNvPr>
          <p:cNvPicPr>
            <a:picLocks noChangeAspect="1"/>
          </p:cNvPicPr>
          <p:nvPr/>
        </p:nvPicPr>
        <p:blipFill>
          <a:blip r:embed="rId5">
            <a:extLst>
              <a:ext uri="{28A0092B-C50C-407E-A947-70E740481C1C}">
                <a14:useLocalDpi xmlns:a14="http://schemas.microsoft.com/office/drawing/2010/main" val="0"/>
              </a:ext>
            </a:extLst>
          </a:blip>
          <a:srcRect l="4498" t="14168" r="4564" b="13716"/>
          <a:stretch>
            <a:fillRect/>
          </a:stretch>
        </p:blipFill>
        <p:spPr>
          <a:xfrm>
            <a:off x="682889" y="54524"/>
            <a:ext cx="10826219" cy="6132424"/>
          </a:xfrm>
          <a:prstGeom prst="rect">
            <a:avLst/>
          </a:prstGeom>
        </p:spPr>
      </p:pic>
      <p:sp>
        <p:nvSpPr>
          <p:cNvPr id="6" name="Title 1">
            <a:extLst>
              <a:ext uri="{FF2B5EF4-FFF2-40B4-BE49-F238E27FC236}">
                <a16:creationId xmlns:a16="http://schemas.microsoft.com/office/drawing/2014/main" id="{2C035F4A-0D19-50C6-F633-185DCAA9B70C}"/>
              </a:ext>
            </a:extLst>
          </p:cNvPr>
          <p:cNvSpPr>
            <a:spLocks noGrp="1"/>
          </p:cNvSpPr>
          <p:nvPr>
            <p:ph type="title"/>
          </p:nvPr>
        </p:nvSpPr>
        <p:spPr>
          <a:xfrm>
            <a:off x="682889" y="5991128"/>
            <a:ext cx="10515600" cy="1325563"/>
          </a:xfrm>
        </p:spPr>
        <p:txBody>
          <a:bodyPr>
            <a:normAutofit/>
          </a:bodyPr>
          <a:lstStyle/>
          <a:p>
            <a:r>
              <a:rPr lang="en-US" sz="3000" dirty="0"/>
              <a:t>Rendering of Proposed Building and Parking</a:t>
            </a:r>
          </a:p>
        </p:txBody>
      </p:sp>
    </p:spTree>
    <p:extLst>
      <p:ext uri="{BB962C8B-B14F-4D97-AF65-F5344CB8AC3E}">
        <p14:creationId xmlns:p14="http://schemas.microsoft.com/office/powerpoint/2010/main" val="31473823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192</TotalTime>
  <Words>1787</Words>
  <Application>Microsoft Office PowerPoint</Application>
  <PresentationFormat>Widescreen</PresentationFormat>
  <Paragraphs>200</Paragraphs>
  <Slides>14</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Aptos</vt:lpstr>
      <vt:lpstr>Aptos Display</vt:lpstr>
      <vt:lpstr>Arial</vt:lpstr>
      <vt:lpstr>Calibri</vt:lpstr>
      <vt:lpstr>Calibri,Sans-Serif</vt:lpstr>
      <vt:lpstr>Segoe UI</vt:lpstr>
      <vt:lpstr>Segoe UI Semibold</vt:lpstr>
      <vt:lpstr>Tw Cen MT</vt:lpstr>
      <vt:lpstr>Office Theme</vt:lpstr>
      <vt:lpstr>Howard County Public Ice Rink Facility</vt:lpstr>
      <vt:lpstr>Project Timeline</vt:lpstr>
      <vt:lpstr>Why Consider an Indoor Ice Rink?</vt:lpstr>
      <vt:lpstr>Tucker Road Ice Rink</vt:lpstr>
      <vt:lpstr>Amenities</vt:lpstr>
      <vt:lpstr>Potential Site Options</vt:lpstr>
      <vt:lpstr>MATRIX SITE COMPARISONS</vt:lpstr>
      <vt:lpstr>Traffic Considerations</vt:lpstr>
      <vt:lpstr>Rendering of Proposed Building and Parking</vt:lpstr>
      <vt:lpstr>Rendering of Proposed Building and Parking.</vt:lpstr>
      <vt:lpstr>Sustainable Design Components of the Ice Rink</vt:lpstr>
      <vt:lpstr>Rendering of Proposed Building and Parking in Color</vt:lpstr>
      <vt:lpstr>Rendering of Proposed Building</vt:lpstr>
      <vt:lpstr>Questions or Comments?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Antonio Rebelo</dc:creator>
  <cp:lastModifiedBy>Hunter, Anna</cp:lastModifiedBy>
  <cp:revision>1</cp:revision>
  <cp:lastPrinted>2025-01-20T18:31:53Z</cp:lastPrinted>
  <dcterms:created xsi:type="dcterms:W3CDTF">2024-06-17T14:34:17Z</dcterms:created>
  <dcterms:modified xsi:type="dcterms:W3CDTF">2026-03-11T17:47:02Z</dcterms:modified>
</cp:coreProperties>
</file>