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5" r:id="rId5"/>
    <p:sldId id="324" r:id="rId6"/>
    <p:sldId id="338" r:id="rId7"/>
    <p:sldId id="339" r:id="rId8"/>
    <p:sldId id="340" r:id="rId9"/>
    <p:sldId id="341" r:id="rId10"/>
    <p:sldId id="333" r:id="rId11"/>
    <p:sldId id="328" r:id="rId12"/>
    <p:sldId id="329" r:id="rId13"/>
    <p:sldId id="336" r:id="rId14"/>
    <p:sldId id="342" r:id="rId15"/>
    <p:sldId id="343" r:id="rId16"/>
    <p:sldId id="335" r:id="rId17"/>
  </p:sldIdLst>
  <p:sldSz cx="12192000" cy="6858000"/>
  <p:notesSz cx="9385300" cy="14871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2D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1D43EC-E94D-4F2C-866E-DD06AA66D780}" v="3" dt="2026-08-04T23:59:25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67371" cy="745062"/>
          </a:xfrm>
          <a:prstGeom prst="rect">
            <a:avLst/>
          </a:prstGeom>
        </p:spPr>
        <p:txBody>
          <a:bodyPr vert="horz" lIns="131102" tIns="65551" rIns="131102" bIns="6555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5893" y="1"/>
            <a:ext cx="4067371" cy="745062"/>
          </a:xfrm>
          <a:prstGeom prst="rect">
            <a:avLst/>
          </a:prstGeom>
        </p:spPr>
        <p:txBody>
          <a:bodyPr vert="horz" lIns="131102" tIns="65551" rIns="131102" bIns="65551" rtlCol="0"/>
          <a:lstStyle>
            <a:lvl1pPr algn="r">
              <a:defRPr sz="1800"/>
            </a:lvl1pPr>
          </a:lstStyle>
          <a:p>
            <a:fld id="{9AB239C6-C045-4F25-917D-83608D34167F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363" y="1858963"/>
            <a:ext cx="8918575" cy="5018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1102" tIns="65551" rIns="131102" bIns="655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941" y="7157990"/>
            <a:ext cx="7507424" cy="5854746"/>
          </a:xfrm>
          <a:prstGeom prst="rect">
            <a:avLst/>
          </a:prstGeom>
        </p:spPr>
        <p:txBody>
          <a:bodyPr vert="horz" lIns="131102" tIns="65551" rIns="131102" bIns="655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14126640"/>
            <a:ext cx="4067371" cy="745060"/>
          </a:xfrm>
          <a:prstGeom prst="rect">
            <a:avLst/>
          </a:prstGeom>
        </p:spPr>
        <p:txBody>
          <a:bodyPr vert="horz" lIns="131102" tIns="65551" rIns="131102" bIns="6555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5893" y="14126640"/>
            <a:ext cx="4067371" cy="745060"/>
          </a:xfrm>
          <a:prstGeom prst="rect">
            <a:avLst/>
          </a:prstGeom>
        </p:spPr>
        <p:txBody>
          <a:bodyPr vert="horz" lIns="131102" tIns="65551" rIns="131102" bIns="65551" rtlCol="0" anchor="b"/>
          <a:lstStyle>
            <a:lvl1pPr algn="r">
              <a:defRPr sz="1800"/>
            </a:lvl1pPr>
          </a:lstStyle>
          <a:p>
            <a:fld id="{DCCC88F8-43E5-40A5-B3F3-95EA37FB8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85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96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1F96D-ECD7-95B1-4726-8D6BEAE4E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DD57ED-0D3C-B1A9-1C51-59E91D1D6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CEA0EF-A641-71CA-631B-6A3853DA1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95765-60B9-725D-5347-B1159810F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7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27661-6208-55C9-EE86-D01C3B495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59B7E-185F-ADF8-C1C6-CD63870B9C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CD9B7F-FA7E-D814-702B-6083A98D4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ED528-607C-2222-5F3F-6A5401303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20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AE76F-FC08-3259-1081-2F1C3E76C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2D382F-ABAC-7B21-B578-7E0E0FD6F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5C7C97-91C1-F39B-B117-F90F255DA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97A37-7D69-55A8-18F2-75B049135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08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56520-7962-2A14-A2E7-938EAE351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67863A-09CC-D198-F12D-C3F797E87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E02EC-AC19-46C8-3906-B6F1DAA8A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C988F-068A-3E2D-AD97-A77712E79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77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AA0D7-EDAD-F0AA-BB7D-06CAC0547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9E63C4-93BE-6308-C06A-668EF08A8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BA3F45-D9FA-5D77-64E9-46CF3C1A4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E4B28-7ACF-29CD-9792-8B1377BD7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86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B618E-3B11-AD87-3962-A05752D1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472A33-544F-CA65-A5EE-448FF44FC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7C438-1345-F852-EC1D-CFC486F68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C83C8-6856-E513-5742-92ACC5D12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85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4355-E3CD-CDE6-FFB8-1F867BA7F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FDD6C-00D2-1D7A-8128-3C538AA5D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99FC5-189A-2DEB-4140-17A48247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EC31-EDAA-5376-FCE7-E24028CB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4FB43-3D17-3AAF-FF0C-91C9574F6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2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9C800-7CD1-1E61-B277-A9BC2912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72078-1192-5BFB-8662-3E9ABB3E6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4B7D0-556D-5942-EEEC-1D9D0B21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A69E0-6362-73CA-B80E-CAB9B7FB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86579-C6AC-8207-E056-159F42DE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0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E72626-EA21-6E32-FAFB-BB5C33A86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92FF7-3D34-19DE-559B-0C9FCF62A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96592-1760-A6DF-3EAF-CB3FC1D52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B8110-B9D9-7F21-E817-A3FF44AF9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1CAD4-CFB2-B03F-A14C-F270A7D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9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03FB7-DF08-D720-A93D-0487D5615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E213A-EBAB-72ED-F4A9-4E5819FF7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7E0EC-5B77-0368-54E2-A234A9F5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F5E82-40D9-E70E-A494-6ACCAED79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12CDB-0FA3-9DA4-EBA8-6E863924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5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1F7BC-4C11-EBD0-BC29-857D7DE34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4ADEB-9442-2809-0651-EE4062A9D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6A006-6C83-32A5-FAC2-818640E3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EAB75-A01C-26BE-2DDF-19FDEE4F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5B773-41E6-34DE-A997-2F6D9D730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532C5-0D9D-1594-0F85-06EDBEE26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70735-ACBD-AA5F-BBB3-EC72D0574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4BE79-68B4-201F-351D-DB5B87ABB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D7655-E65F-2090-11DF-A60C92EEB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8D812-BBCA-FD6D-7897-6D2FE2C95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E67A1-A8E9-D162-4150-75EA23F2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852C4-3E7E-79F9-8589-827568824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59181-DFFB-3F18-A87D-83662211E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2EA62-398F-9CD0-2360-4F3DEAA1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D278F-B2FA-B4C3-7DA8-200AD47520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60B7F-016E-0121-98A9-CB1928E19B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884EA4-0C13-3C61-5DED-3056D36DA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DDFEF8-1E6C-52D7-C0A9-07638CF1B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91DB6-4C68-301E-DBC5-02F44D8BF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27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6C0DD-4C36-E788-A45D-C48693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E44FFB-0980-E6DD-1376-695CEE494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A339B5-A962-18B6-D95C-80A5E8AF5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4E5A57-A96E-6954-8C98-DD74F3D51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7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CA256-9AC4-BBA3-D062-E4C6A1E3F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DF6A11-C50A-A446-E249-B9B5D39FE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7F5C9-CE46-B305-755B-EAE0BAB4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3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69DB4-0803-19C6-7DDA-22ADD746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0F2A9-DFDE-CB0C-A641-F229CA27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9203B-5DA2-BE49-9DD1-1FCD49823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028FC-7CC5-FFA0-5950-CA1BE9EE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DED12-B878-88A7-7668-807F7C28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D69F1-D680-8314-ED2E-3EA18F98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2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8D02A-470F-5907-C2B0-76A3E689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BEED1-B7D3-5170-4EDE-D7DE97C9D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3327B-33E9-D8AE-67C3-1894FFA3A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DD62E-786F-6D1C-2693-4AAC4B8F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A40AA-4CD2-7C83-C339-31484099F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B4B70-EF87-FA3D-050F-C935C277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7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C0C2E6-F926-DF24-434D-A3CB577DF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0FAF7-E018-7E76-6180-59417DB59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48DA1-492B-5AB5-8698-56E1414C1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F8F1-3DA4-4BD0-AF30-F684632C704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0F4F4-9FBA-779A-CE2B-6174523821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E786F-0EA8-2561-16BB-2AB91C283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1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2.jpe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BB9677-A32F-8C70-A180-EB42A90070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68" y="310773"/>
            <a:ext cx="11546264" cy="5832649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1AE2A8-FFF5-5D95-2CCC-C8BC9A13BFFB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4769979-BC39-A02E-A05E-CF6FF6988266}"/>
              </a:ext>
            </a:extLst>
          </p:cNvPr>
          <p:cNvSpPr/>
          <p:nvPr/>
        </p:nvSpPr>
        <p:spPr>
          <a:xfrm>
            <a:off x="261454" y="58374"/>
            <a:ext cx="6413241" cy="1079550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solidFill>
              <a:schemeClr val="accent1">
                <a:shade val="1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2F45C0-830D-CC14-AF51-36B327BF8EFE}"/>
              </a:ext>
            </a:extLst>
          </p:cNvPr>
          <p:cNvSpPr txBox="1"/>
          <p:nvPr/>
        </p:nvSpPr>
        <p:spPr>
          <a:xfrm>
            <a:off x="261455" y="126107"/>
            <a:ext cx="6676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PRESENTATION TO THE HOWARD COUNTY DESIGN ADVISORY PANEL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6CDECD-413D-5ED7-D6F6-2606444CC9B8}"/>
              </a:ext>
            </a:extLst>
          </p:cNvPr>
          <p:cNvSpPr txBox="1"/>
          <p:nvPr/>
        </p:nvSpPr>
        <p:spPr>
          <a:xfrm>
            <a:off x="261455" y="398094"/>
            <a:ext cx="2308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STATION OVERLOOK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EEB649-757A-DC76-6B4D-65E4939C11F8}"/>
              </a:ext>
            </a:extLst>
          </p:cNvPr>
          <p:cNvSpPr txBox="1"/>
          <p:nvPr/>
        </p:nvSpPr>
        <p:spPr>
          <a:xfrm>
            <a:off x="261455" y="705961"/>
            <a:ext cx="1969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AUGUST XX,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380D05-9935-6674-A392-60ACF4DB0F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BE427C-8609-6165-0AB1-99DB13EA82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4878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5A81D0-C22D-83FE-DCCB-1445BF2EA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63DF8E1-37F6-59F4-DD80-4BA1FF593F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40" y="996539"/>
            <a:ext cx="5560306" cy="370648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E4647F-25FD-00BE-3C89-321C07FAAADC}"/>
              </a:ext>
            </a:extLst>
          </p:cNvPr>
          <p:cNvSpPr txBox="1"/>
          <p:nvPr/>
        </p:nvSpPr>
        <p:spPr>
          <a:xfrm>
            <a:off x="-1" y="0"/>
            <a:ext cx="2562387" cy="646331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BUILDING ELEVATIONS</a:t>
            </a:r>
          </a:p>
          <a:p>
            <a:r>
              <a:rPr lang="en-US" dirty="0"/>
              <a:t>3 &amp; 4 STORIES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8DF354-97FD-78BA-3F69-44E5C6259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6D22DC3-FAD7-1213-F5EF-19C685A5D519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CE7A407-BF8D-415A-8ADC-2780A2F2934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D00A84-992C-E1C6-DF52-2E03C976F1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940" y="3581082"/>
            <a:ext cx="3742722" cy="259059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2A7A80-6C1B-F57F-5F0A-D80D2DFF84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50" y="658535"/>
            <a:ext cx="6050627" cy="2944639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140279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7E3A7-6C28-704B-8FB9-4BD214C12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455085C6-77A4-F74B-8CD4-E15783D0770F}"/>
              </a:ext>
            </a:extLst>
          </p:cNvPr>
          <p:cNvSpPr txBox="1"/>
          <p:nvPr/>
        </p:nvSpPr>
        <p:spPr>
          <a:xfrm>
            <a:off x="38556" y="30051"/>
            <a:ext cx="1927619" cy="369332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CROSS SECTIONS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73B8663-EC2A-6A90-52DD-333377F21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ECEFCB6-C9CF-AB3D-EF13-6AC3D4B11CAB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34FEAF0-7958-265E-6709-EBE734DAE3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2679A0-691A-57C5-6258-BC8FA688E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12" y="214717"/>
            <a:ext cx="5505857" cy="279294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EB4956-CD85-9657-0B52-58C081B6D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3022"/>
            <a:ext cx="8226570" cy="249543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907DC-7886-1F0A-414B-E643CA4413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020" y="323806"/>
            <a:ext cx="3906083" cy="243594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54D267-7860-5BF2-E0C6-5EE1DA419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957" y="3298539"/>
            <a:ext cx="4331562" cy="246630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4FF427-A4DB-4195-2BC5-9A39AB74428B}"/>
              </a:ext>
            </a:extLst>
          </p:cNvPr>
          <p:cNvSpPr txBox="1"/>
          <p:nvPr/>
        </p:nvSpPr>
        <p:spPr>
          <a:xfrm>
            <a:off x="3771539" y="2789039"/>
            <a:ext cx="571044" cy="369332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8410BB-6E01-5D7B-2012-D4DE98C53A31}"/>
              </a:ext>
            </a:extLst>
          </p:cNvPr>
          <p:cNvSpPr txBox="1"/>
          <p:nvPr/>
        </p:nvSpPr>
        <p:spPr>
          <a:xfrm>
            <a:off x="9561163" y="5721138"/>
            <a:ext cx="571044" cy="369332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NTS</a:t>
            </a:r>
          </a:p>
        </p:txBody>
      </p:sp>
    </p:spTree>
    <p:extLst>
      <p:ext uri="{BB962C8B-B14F-4D97-AF65-F5344CB8AC3E}">
        <p14:creationId xmlns:p14="http://schemas.microsoft.com/office/powerpoint/2010/main" val="29588419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E6CD2-32A5-7E48-B31A-C5CFCBD0C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15BB3C6E-C633-95BA-A3FE-144EA1E7924B}"/>
              </a:ext>
            </a:extLst>
          </p:cNvPr>
          <p:cNvSpPr txBox="1"/>
          <p:nvPr/>
        </p:nvSpPr>
        <p:spPr>
          <a:xfrm>
            <a:off x="38556" y="30051"/>
            <a:ext cx="1927619" cy="369332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CROSS SECTIONS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FA391F8-01A4-FA5B-4922-6AD26672E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846102D-3F11-A09C-2A72-F077E5918307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06D44E9-0D3E-7575-94CD-13E8F92B0D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E5BB36-DA3E-6DA7-3AB1-25019B46EF61}"/>
              </a:ext>
            </a:extLst>
          </p:cNvPr>
          <p:cNvSpPr txBox="1"/>
          <p:nvPr/>
        </p:nvSpPr>
        <p:spPr>
          <a:xfrm>
            <a:off x="2069751" y="3163985"/>
            <a:ext cx="571044" cy="369332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14E5A3-7D0B-3CF3-207F-12B401EA69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6" y="658535"/>
            <a:ext cx="5414827" cy="237274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AAE897-4490-E55F-FFEA-D85063168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001" y="3429000"/>
            <a:ext cx="7071973" cy="2057578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69860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2201A-3E40-B6BB-F0E3-EE477417B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0DB05-41F2-8597-B3C6-0FD2C42E6BAE}"/>
              </a:ext>
            </a:extLst>
          </p:cNvPr>
          <p:cNvSpPr txBox="1"/>
          <p:nvPr/>
        </p:nvSpPr>
        <p:spPr>
          <a:xfrm>
            <a:off x="7529815" y="4406713"/>
            <a:ext cx="2946530" cy="6499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2D3A4F-7979-0255-471E-D8B894F7A9B5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378453"/>
            <a:ext cx="4141760" cy="3015493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E2E1175-DB35-352E-AE0E-1C524EDCA0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662" y="644495"/>
            <a:ext cx="4913453" cy="129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47EB5C-9325-B7F4-109A-D09D5BC7A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3B87BC-5A41-B80A-8B38-19FDE71AD2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55" y="116393"/>
            <a:ext cx="8598893" cy="6048174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F6756A-6ECD-D390-5981-6DF26208FC5D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136BF7C-7D05-F530-A37D-61053A3EFD0C}"/>
              </a:ext>
            </a:extLst>
          </p:cNvPr>
          <p:cNvSpPr/>
          <p:nvPr/>
        </p:nvSpPr>
        <p:spPr>
          <a:xfrm>
            <a:off x="101537" y="71311"/>
            <a:ext cx="2806255" cy="66139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39A551-2890-6A23-856D-E154EEA0183A}"/>
              </a:ext>
            </a:extLst>
          </p:cNvPr>
          <p:cNvSpPr txBox="1"/>
          <p:nvPr/>
        </p:nvSpPr>
        <p:spPr>
          <a:xfrm>
            <a:off x="101536" y="78843"/>
            <a:ext cx="2687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 OVERLOOK</a:t>
            </a:r>
          </a:p>
          <a:p>
            <a:r>
              <a:rPr lang="en-US" dirty="0">
                <a:solidFill>
                  <a:schemeClr val="bg1"/>
                </a:solidFill>
              </a:rPr>
              <a:t>EXISTING  LOCATION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1F612A-FCCB-2730-325C-64841F433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6991C8-97FF-94B4-E69F-FF1CA75A7CAA}"/>
              </a:ext>
            </a:extLst>
          </p:cNvPr>
          <p:cNvSpPr txBox="1"/>
          <p:nvPr/>
        </p:nvSpPr>
        <p:spPr>
          <a:xfrm>
            <a:off x="7967824" y="3815065"/>
            <a:ext cx="771144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Christ Embassy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75FA49-2086-778E-AA25-187B14704E88}"/>
              </a:ext>
            </a:extLst>
          </p:cNvPr>
          <p:cNvSpPr txBox="1"/>
          <p:nvPr/>
        </p:nvSpPr>
        <p:spPr>
          <a:xfrm>
            <a:off x="5510152" y="3179173"/>
            <a:ext cx="1016483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Truck Rental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C3EF7F-DF71-521A-958B-7BC757B2F322}"/>
              </a:ext>
            </a:extLst>
          </p:cNvPr>
          <p:cNvSpPr txBox="1"/>
          <p:nvPr/>
        </p:nvSpPr>
        <p:spPr>
          <a:xfrm>
            <a:off x="5665366" y="2596716"/>
            <a:ext cx="674474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FedEx Freight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D0CA9A-7B71-1DD0-01DB-076CB1FFEC38}"/>
              </a:ext>
            </a:extLst>
          </p:cNvPr>
          <p:cNvSpPr txBox="1"/>
          <p:nvPr/>
        </p:nvSpPr>
        <p:spPr>
          <a:xfrm>
            <a:off x="6961024" y="3845843"/>
            <a:ext cx="771144" cy="46166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DFBBB5-1444-83D4-98DA-F20F541E6387}"/>
              </a:ext>
            </a:extLst>
          </p:cNvPr>
          <p:cNvSpPr txBox="1"/>
          <p:nvPr/>
        </p:nvSpPr>
        <p:spPr>
          <a:xfrm>
            <a:off x="7475916" y="4429127"/>
            <a:ext cx="1026712" cy="64633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Annapolis Junction</a:t>
            </a:r>
          </a:p>
          <a:p>
            <a:pPr algn="ctr"/>
            <a:r>
              <a:rPr lang="en-US" sz="1200" b="1" dirty="0">
                <a:solidFill>
                  <a:srgbClr val="FFFF00"/>
                </a:solidFill>
              </a:rPr>
              <a:t>Apartments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887D9D-0C11-6DDF-5717-1566B751C14C}"/>
              </a:ext>
            </a:extLst>
          </p:cNvPr>
          <p:cNvSpPr txBox="1"/>
          <p:nvPr/>
        </p:nvSpPr>
        <p:spPr>
          <a:xfrm>
            <a:off x="7346596" y="5087349"/>
            <a:ext cx="700124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Savage Station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F692C4-30A1-43FB-7204-9846BA8DCEF3}"/>
              </a:ext>
            </a:extLst>
          </p:cNvPr>
          <p:cNvSpPr txBox="1"/>
          <p:nvPr/>
        </p:nvSpPr>
        <p:spPr>
          <a:xfrm>
            <a:off x="5331268" y="4897746"/>
            <a:ext cx="626386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Taylor Farm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FDE547-5E9A-9456-8C2B-DBF4D176803D}"/>
              </a:ext>
            </a:extLst>
          </p:cNvPr>
          <p:cNvSpPr txBox="1"/>
          <p:nvPr/>
        </p:nvSpPr>
        <p:spPr>
          <a:xfrm>
            <a:off x="4071262" y="2412050"/>
            <a:ext cx="674474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Fitness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6D11DF-FEBD-B949-8063-E1A01973D359}"/>
              </a:ext>
            </a:extLst>
          </p:cNvPr>
          <p:cNvSpPr txBox="1"/>
          <p:nvPr/>
        </p:nvSpPr>
        <p:spPr>
          <a:xfrm>
            <a:off x="7196680" y="1735874"/>
            <a:ext cx="771144" cy="83099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Dorsey Run Business Center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1AB40F-5908-B5EA-D0B2-EDCB164C98DC}"/>
              </a:ext>
            </a:extLst>
          </p:cNvPr>
          <p:cNvSpPr txBox="1"/>
          <p:nvPr/>
        </p:nvSpPr>
        <p:spPr>
          <a:xfrm>
            <a:off x="1697969" y="4613793"/>
            <a:ext cx="890884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Bureau of Utilities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61AC4F-D4FC-9012-1657-AEF4855D0335}"/>
              </a:ext>
            </a:extLst>
          </p:cNvPr>
          <p:cNvSpPr txBox="1"/>
          <p:nvPr/>
        </p:nvSpPr>
        <p:spPr>
          <a:xfrm>
            <a:off x="6367016" y="2744692"/>
            <a:ext cx="771144" cy="46166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SITE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842A63F-1FC7-52FD-2A4A-EF94FEF1098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2472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E4E74-B7A2-D0BA-22FF-44713790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DC68C7-2A0C-D488-DBD4-9ADFEA3639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55" y="116393"/>
            <a:ext cx="8598893" cy="6048174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9EBF280-1571-7BDC-36F7-B496AEF12D95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A750A80-9835-DCAB-FB6E-75A2E6497565}"/>
              </a:ext>
            </a:extLst>
          </p:cNvPr>
          <p:cNvSpPr/>
          <p:nvPr/>
        </p:nvSpPr>
        <p:spPr>
          <a:xfrm>
            <a:off x="101537" y="71311"/>
            <a:ext cx="3232732" cy="66139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02B101-E5AF-2390-5870-A22B7FBD8093}"/>
              </a:ext>
            </a:extLst>
          </p:cNvPr>
          <p:cNvSpPr txBox="1"/>
          <p:nvPr/>
        </p:nvSpPr>
        <p:spPr>
          <a:xfrm>
            <a:off x="101537" y="86377"/>
            <a:ext cx="327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 OVERLOOK</a:t>
            </a:r>
          </a:p>
          <a:p>
            <a:r>
              <a:rPr lang="en-US" dirty="0">
                <a:solidFill>
                  <a:schemeClr val="bg1"/>
                </a:solidFill>
              </a:rPr>
              <a:t>EXISTING  VICINAL PICTURE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6AFBD1-2240-C820-F02B-46B2F3BB5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8E540B0-9C4D-0AC0-CD1A-8D0AAD49F474}"/>
              </a:ext>
            </a:extLst>
          </p:cNvPr>
          <p:cNvSpPr txBox="1"/>
          <p:nvPr/>
        </p:nvSpPr>
        <p:spPr>
          <a:xfrm>
            <a:off x="6961024" y="3845843"/>
            <a:ext cx="771144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9728E8-C286-6A3A-4908-3F5A649056C9}"/>
              </a:ext>
            </a:extLst>
          </p:cNvPr>
          <p:cNvSpPr txBox="1"/>
          <p:nvPr/>
        </p:nvSpPr>
        <p:spPr>
          <a:xfrm>
            <a:off x="7475916" y="4429127"/>
            <a:ext cx="1026712" cy="64633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Annapolis Junction</a:t>
            </a:r>
          </a:p>
          <a:p>
            <a:pPr algn="ctr"/>
            <a:r>
              <a:rPr lang="en-US" sz="1200" b="1" dirty="0">
                <a:solidFill>
                  <a:srgbClr val="FFFF00"/>
                </a:solidFill>
              </a:rPr>
              <a:t>Apartments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60A76D-169C-9185-C6D7-2C5360B483BF}"/>
              </a:ext>
            </a:extLst>
          </p:cNvPr>
          <p:cNvSpPr txBox="1"/>
          <p:nvPr/>
        </p:nvSpPr>
        <p:spPr>
          <a:xfrm>
            <a:off x="7346596" y="5087349"/>
            <a:ext cx="700124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Savage Station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B8F0A8-90F1-40AE-AF0E-B6B4344377AB}"/>
              </a:ext>
            </a:extLst>
          </p:cNvPr>
          <p:cNvSpPr txBox="1"/>
          <p:nvPr/>
        </p:nvSpPr>
        <p:spPr>
          <a:xfrm>
            <a:off x="1697969" y="4613793"/>
            <a:ext cx="890884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Bureau of Utilities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36B598-C917-7319-FBB5-44A80C0AA821}"/>
              </a:ext>
            </a:extLst>
          </p:cNvPr>
          <p:cNvSpPr txBox="1"/>
          <p:nvPr/>
        </p:nvSpPr>
        <p:spPr>
          <a:xfrm>
            <a:off x="6367016" y="2744692"/>
            <a:ext cx="771144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SITE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91C9C1-8CB3-0344-25F5-E905433A48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573" y="4713336"/>
            <a:ext cx="2075799" cy="1057381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C4A205-7CAE-F08F-C209-9FA8569DF74A}"/>
              </a:ext>
            </a:extLst>
          </p:cNvPr>
          <p:cNvCxnSpPr>
            <a:endCxn id="25" idx="3"/>
          </p:cNvCxnSpPr>
          <p:nvPr/>
        </p:nvCxnSpPr>
        <p:spPr>
          <a:xfrm flipH="1" flipV="1">
            <a:off x="7732168" y="4076676"/>
            <a:ext cx="2074649" cy="767949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69396DC8-7211-92A8-C013-F58621DAAA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51015" y="2452269"/>
            <a:ext cx="2039266" cy="1037475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F9ACDEF-22D6-35A8-5453-275851E6491F}"/>
              </a:ext>
            </a:extLst>
          </p:cNvPr>
          <p:cNvCxnSpPr>
            <a:cxnSpLocks/>
          </p:cNvCxnSpPr>
          <p:nvPr/>
        </p:nvCxnSpPr>
        <p:spPr>
          <a:xfrm flipH="1">
            <a:off x="7056582" y="3321773"/>
            <a:ext cx="2829520" cy="167971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551D6CE9-15B6-5D6D-F601-AE0DE3E909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20" y="198228"/>
            <a:ext cx="2059082" cy="1068959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7FE6520-7177-49E4-D63F-B475302B7728}"/>
              </a:ext>
            </a:extLst>
          </p:cNvPr>
          <p:cNvCxnSpPr>
            <a:cxnSpLocks/>
          </p:cNvCxnSpPr>
          <p:nvPr/>
        </p:nvCxnSpPr>
        <p:spPr>
          <a:xfrm flipH="1">
            <a:off x="6367016" y="835854"/>
            <a:ext cx="1719572" cy="135017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0192ACEA-FA83-0F42-CD22-AF030F6045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329" y="5995379"/>
            <a:ext cx="2463099" cy="792906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A217BDB-E910-5BBE-5F86-B436114231BB}"/>
              </a:ext>
            </a:extLst>
          </p:cNvPr>
          <p:cNvCxnSpPr>
            <a:cxnSpLocks/>
          </p:cNvCxnSpPr>
          <p:nvPr/>
        </p:nvCxnSpPr>
        <p:spPr>
          <a:xfrm flipV="1">
            <a:off x="6279909" y="4880589"/>
            <a:ext cx="997580" cy="1127855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BACFB66-E28D-C204-EDD6-05700DA19FC3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5177791" y="3942098"/>
            <a:ext cx="2375946" cy="496682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:a16="http://schemas.microsoft.com/office/drawing/2014/main" id="{CBE763B3-2C1D-89F7-948F-EB748E025B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36" y="2246282"/>
            <a:ext cx="1890561" cy="961302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EFE7C38-D4FB-73AC-09E1-3CFF1CD4E66A}"/>
              </a:ext>
            </a:extLst>
          </p:cNvPr>
          <p:cNvCxnSpPr>
            <a:cxnSpLocks/>
            <a:stCxn id="49" idx="3"/>
          </p:cNvCxnSpPr>
          <p:nvPr/>
        </p:nvCxnSpPr>
        <p:spPr>
          <a:xfrm>
            <a:off x="5008697" y="2726933"/>
            <a:ext cx="2099916" cy="1349743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67F1856A-A9EE-E926-6360-8512F7DA77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97" y="1376574"/>
            <a:ext cx="1813315" cy="840633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488C286-D0A0-B0D8-71A5-8C7FB21736B8}"/>
              </a:ext>
            </a:extLst>
          </p:cNvPr>
          <p:cNvSpPr txBox="1"/>
          <p:nvPr/>
        </p:nvSpPr>
        <p:spPr>
          <a:xfrm>
            <a:off x="3736049" y="2762925"/>
            <a:ext cx="820151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BUS STOP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FF13E722-2107-D2B7-3C66-6A5EDCD524A8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7F092C-017B-8C3E-6949-AFB7E70BFC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041" y="1452704"/>
            <a:ext cx="2037595" cy="979819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2550680-01E4-F2C8-8714-C120156198F4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6614993" y="1942614"/>
            <a:ext cx="3227048" cy="1288656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DD9B57E2-0382-70BD-44FD-D6E902F63E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229" y="3203043"/>
            <a:ext cx="1255336" cy="12540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18557FF-90EF-4D32-6FCB-88BE742CCC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791" y="3315078"/>
            <a:ext cx="1354000" cy="125404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D77FAA7-80A3-CB35-67DB-81D721D075E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717" y="4258106"/>
            <a:ext cx="2001075" cy="104605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E186971-FBD8-777C-C216-C21C02F078C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47" y="3537661"/>
            <a:ext cx="1987402" cy="961302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95BDF66-C68D-2461-DB47-E97D1243516C}"/>
              </a:ext>
            </a:extLst>
          </p:cNvPr>
          <p:cNvCxnSpPr>
            <a:cxnSpLocks/>
          </p:cNvCxnSpPr>
          <p:nvPr/>
        </p:nvCxnSpPr>
        <p:spPr>
          <a:xfrm flipH="1" flipV="1">
            <a:off x="6840470" y="3772179"/>
            <a:ext cx="3045632" cy="121892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  <a:effectLst>
            <a:glow rad="101600">
              <a:srgbClr val="FFC000">
                <a:alpha val="60000"/>
              </a:srgb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39F718FF-9823-C1A5-5FE4-1BA07AF5E11C}"/>
              </a:ext>
            </a:extLst>
          </p:cNvPr>
          <p:cNvCxnSpPr/>
          <p:nvPr/>
        </p:nvCxnSpPr>
        <p:spPr>
          <a:xfrm>
            <a:off x="5540433" y="4498963"/>
            <a:ext cx="1935483" cy="553489"/>
          </a:xfrm>
          <a:prstGeom prst="bentConnector3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0E0B5C8D-69B9-CA25-F989-296B79F6EAE5}"/>
              </a:ext>
            </a:extLst>
          </p:cNvPr>
          <p:cNvCxnSpPr>
            <a:stCxn id="62" idx="3"/>
          </p:cNvCxnSpPr>
          <p:nvPr/>
        </p:nvCxnSpPr>
        <p:spPr>
          <a:xfrm>
            <a:off x="4607912" y="1796891"/>
            <a:ext cx="1564288" cy="678198"/>
          </a:xfrm>
          <a:prstGeom prst="bentConnector3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15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BE30D-7DF7-9028-C94E-DD78ED042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21E6192-78A7-ADAE-394F-CAE5D1990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03" y="239543"/>
            <a:ext cx="8856518" cy="5904345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0EC3C-0EEA-BFCE-D433-E1715D44985A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4C0BF08-D57B-F657-7C2A-B8BF9E12ECB2}"/>
              </a:ext>
            </a:extLst>
          </p:cNvPr>
          <p:cNvSpPr/>
          <p:nvPr/>
        </p:nvSpPr>
        <p:spPr>
          <a:xfrm>
            <a:off x="101537" y="71311"/>
            <a:ext cx="3232732" cy="66139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F6C64-81F8-0851-5C0A-CCFB17419894}"/>
              </a:ext>
            </a:extLst>
          </p:cNvPr>
          <p:cNvSpPr txBox="1"/>
          <p:nvPr/>
        </p:nvSpPr>
        <p:spPr>
          <a:xfrm>
            <a:off x="101537" y="86377"/>
            <a:ext cx="3103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 OVERLOOK</a:t>
            </a:r>
          </a:p>
          <a:p>
            <a:r>
              <a:rPr lang="en-US" dirty="0">
                <a:solidFill>
                  <a:schemeClr val="bg1"/>
                </a:solidFill>
              </a:rPr>
              <a:t>RENDERING OF OVERALL PLAN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92C880-3671-7358-B281-57E81A047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99173C-D5BA-9502-CB87-E46EBAC144D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06C25F-05FB-0938-8AB4-EBD2E27AEF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9636">
            <a:off x="3634559" y="451269"/>
            <a:ext cx="980144" cy="93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2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C75F8-99FC-5D4C-DB1E-9F679BC43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1D129D-ED3C-1211-6D0C-510572774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277" y="-37549"/>
            <a:ext cx="9272155" cy="6181437"/>
          </a:xfrm>
          <a:prstGeom prst="rect">
            <a:avLst/>
          </a:prstGeom>
          <a:effectLst>
            <a:softEdge rad="317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7C1D1FC-8E2A-BA6A-4F21-296CAC067DD8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F2E9985-3565-3B4C-6D83-F7594829E0C4}"/>
              </a:ext>
            </a:extLst>
          </p:cNvPr>
          <p:cNvSpPr/>
          <p:nvPr/>
        </p:nvSpPr>
        <p:spPr>
          <a:xfrm>
            <a:off x="101537" y="71311"/>
            <a:ext cx="3232732" cy="66139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21DB7C-3E97-CA34-CE13-E42117D31F23}"/>
              </a:ext>
            </a:extLst>
          </p:cNvPr>
          <p:cNvSpPr txBox="1"/>
          <p:nvPr/>
        </p:nvSpPr>
        <p:spPr>
          <a:xfrm>
            <a:off x="101537" y="86377"/>
            <a:ext cx="3103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 OVERLOOK</a:t>
            </a:r>
          </a:p>
          <a:p>
            <a:r>
              <a:rPr lang="en-US" dirty="0">
                <a:solidFill>
                  <a:schemeClr val="bg1"/>
                </a:solidFill>
              </a:rPr>
              <a:t>RENDERING OF OVERALL PLAN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476FAD-2BAC-3CF8-148F-5674781192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5F6A765-236B-AB4E-726B-B8D71F72495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FC86A9-D391-C63F-5AE1-169BE07C0E1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9636">
            <a:off x="4096377" y="192693"/>
            <a:ext cx="980144" cy="931684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8874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8E9F15-1033-1E5D-F937-26C8191F3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51606A-A01E-5CDB-2DC3-459EF1FB3E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4" y="71311"/>
            <a:ext cx="9115136" cy="6076757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A3EA52-5B8C-88AB-F8B7-F1011D898FB7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8AD222E-E457-92DC-7183-7AA01F7F44E1}"/>
              </a:ext>
            </a:extLst>
          </p:cNvPr>
          <p:cNvSpPr/>
          <p:nvPr/>
        </p:nvSpPr>
        <p:spPr>
          <a:xfrm>
            <a:off x="101537" y="71311"/>
            <a:ext cx="3232732" cy="66139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D56B6-2B71-9EF5-8EFD-AC09A1F8226E}"/>
              </a:ext>
            </a:extLst>
          </p:cNvPr>
          <p:cNvSpPr txBox="1"/>
          <p:nvPr/>
        </p:nvSpPr>
        <p:spPr>
          <a:xfrm>
            <a:off x="101537" y="86377"/>
            <a:ext cx="3103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 OVERLOOK</a:t>
            </a:r>
          </a:p>
          <a:p>
            <a:r>
              <a:rPr lang="en-US" dirty="0">
                <a:solidFill>
                  <a:schemeClr val="bg1"/>
                </a:solidFill>
              </a:rPr>
              <a:t>RENDERING OF OVERALL PLAN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43FBBC-8E15-F72F-4186-840D5EF92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24F109F-18E6-9E52-6D7F-B21F3E69E8B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D3E775-20EE-AB12-F10B-5C68056E2DE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9636">
            <a:off x="3560667" y="397184"/>
            <a:ext cx="980144" cy="931684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53331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E9A464-B9E2-BE26-7201-7A40B7684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1FA230A-A23F-36EC-28F6-CC231CFDCBE3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95D5EE8-BA96-41AC-8040-DC08FF7E0691}"/>
              </a:ext>
            </a:extLst>
          </p:cNvPr>
          <p:cNvSpPr/>
          <p:nvPr/>
        </p:nvSpPr>
        <p:spPr>
          <a:xfrm>
            <a:off x="145078" y="126107"/>
            <a:ext cx="2311796" cy="72297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9C3514-8AA3-FE68-498C-50DAAC801B93}"/>
              </a:ext>
            </a:extLst>
          </p:cNvPr>
          <p:cNvSpPr txBox="1"/>
          <p:nvPr/>
        </p:nvSpPr>
        <p:spPr>
          <a:xfrm>
            <a:off x="261456" y="126107"/>
            <a:ext cx="219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 OVERLOOK</a:t>
            </a:r>
          </a:p>
          <a:p>
            <a:r>
              <a:rPr lang="en-US" dirty="0">
                <a:solidFill>
                  <a:schemeClr val="bg1"/>
                </a:solidFill>
              </a:rPr>
              <a:t>AMENITIES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244583-A48A-6A9A-400C-40B80DCE0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F3160E-470A-BBF3-7DD5-46DDEBB3C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937" y="1312618"/>
            <a:ext cx="2646300" cy="2708461"/>
          </a:xfrm>
          <a:prstGeom prst="rect">
            <a:avLst/>
          </a:prstGeom>
          <a:gradFill>
            <a:gsLst>
              <a:gs pos="37000">
                <a:srgbClr val="7030A0"/>
              </a:gs>
              <a:gs pos="60000">
                <a:schemeClr val="accent5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</a:gradFill>
          <a:effectLst>
            <a:glow rad="228600">
              <a:schemeClr val="bg2">
                <a:alpha val="40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8C7C39-AEFD-88AD-B0D9-61D45A712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6463" y="3664300"/>
            <a:ext cx="1542984" cy="2071630"/>
          </a:xfrm>
          <a:prstGeom prst="rect">
            <a:avLst/>
          </a:prstGeom>
          <a:effectLst>
            <a:glow rad="228600">
              <a:schemeClr val="bg2">
                <a:alpha val="40000"/>
              </a:schemeClr>
            </a:glo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54A295-6FEC-4C18-0153-09DF5CCBD7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4107" y="3664300"/>
            <a:ext cx="3478483" cy="1992174"/>
          </a:xfrm>
          <a:prstGeom prst="rect">
            <a:avLst/>
          </a:prstGeom>
          <a:effectLst>
            <a:glow rad="228600">
              <a:schemeClr val="bg2">
                <a:alpha val="40000"/>
              </a:schemeClr>
            </a:glo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3CC3ABD-BE36-279A-30F2-F016B2E21F57}"/>
              </a:ext>
            </a:extLst>
          </p:cNvPr>
          <p:cNvSpPr txBox="1"/>
          <p:nvPr/>
        </p:nvSpPr>
        <p:spPr>
          <a:xfrm>
            <a:off x="1359165" y="4290522"/>
            <a:ext cx="2230017" cy="830997"/>
          </a:xfrm>
          <a:prstGeom prst="rect">
            <a:avLst/>
          </a:prstGeom>
          <a:noFill/>
          <a:ln cmpd="thickThin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14’ LIGHT POLE LIGHT TO BE SHIELDED AND DIRECTED DOWN AND AWAY FROM ADJACENT PROPERTIES.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18BCFE-B41B-C434-A512-AA664C01CA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362" y="849084"/>
            <a:ext cx="6255489" cy="1853478"/>
          </a:xfrm>
          <a:prstGeom prst="rect">
            <a:avLst/>
          </a:prstGeom>
          <a:effectLst>
            <a:glow rad="228600">
              <a:schemeClr val="bg2">
                <a:alpha val="40000"/>
              </a:schemeClr>
            </a:glo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3CA084-8D25-9444-A87F-DCF9305A6435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6328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6BAC9E-9C62-96F4-C8CF-F7FD51FC4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1F70E8-EF42-95B0-FD24-1CFC3EB34C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" t="10184" r="4256" b="10570"/>
          <a:stretch/>
        </p:blipFill>
        <p:spPr>
          <a:xfrm>
            <a:off x="1057270" y="533007"/>
            <a:ext cx="10686336" cy="5702561"/>
          </a:xfrm>
          <a:prstGeom prst="rect">
            <a:avLst/>
          </a:prstGeom>
          <a:solidFill>
            <a:schemeClr val="tx2">
              <a:lumMod val="25000"/>
            </a:schemeClr>
          </a:solidFill>
          <a:effectLst>
            <a:softEdge rad="3175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ED66307-EC1E-376E-B4B3-470FBDD16C2B}"/>
              </a:ext>
            </a:extLst>
          </p:cNvPr>
          <p:cNvSpPr txBox="1"/>
          <p:nvPr/>
        </p:nvSpPr>
        <p:spPr>
          <a:xfrm>
            <a:off x="0" y="0"/>
            <a:ext cx="2318328" cy="646331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LANDSCAPING AT </a:t>
            </a:r>
          </a:p>
          <a:p>
            <a:r>
              <a:rPr lang="en-US" dirty="0"/>
              <a:t>STATION OVERLOOK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D09E8B5-014A-BE2E-7AB3-C81C63D65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4149D5F-F0E6-6678-7CCD-BF4819F071E4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CA9CE95-0A92-5FCA-2808-DBA7D8559C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2030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92A106-29A5-F6F9-71ED-DE5B35D4A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7FD8D52-85FE-46AB-89FC-2E1F42393DC2}"/>
              </a:ext>
            </a:extLst>
          </p:cNvPr>
          <p:cNvSpPr txBox="1"/>
          <p:nvPr/>
        </p:nvSpPr>
        <p:spPr>
          <a:xfrm>
            <a:off x="-1" y="0"/>
            <a:ext cx="3730172" cy="646331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STATION OVERLOOK</a:t>
            </a:r>
          </a:p>
          <a:p>
            <a:r>
              <a:rPr lang="en-US" dirty="0"/>
              <a:t>MICRO-BIORETENTION PLANTINGS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CAA77C1-1864-99FD-7710-719EA8398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15F1B3-4CE7-0FEC-6DA2-1EE2F74D02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" t="10047" r="12624" b="34381"/>
          <a:stretch/>
        </p:blipFill>
        <p:spPr>
          <a:xfrm>
            <a:off x="1196579" y="999315"/>
            <a:ext cx="10325729" cy="4408195"/>
          </a:xfrm>
          <a:prstGeom prst="rect">
            <a:avLst/>
          </a:prstGeom>
          <a:gradFill>
            <a:gsLst>
              <a:gs pos="37000">
                <a:srgbClr val="7030A0"/>
              </a:gs>
              <a:gs pos="60000">
                <a:schemeClr val="accent5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</a:gradFill>
          <a:effectLst>
            <a:glow rad="63500">
              <a:srgbClr val="FFFF00">
                <a:alpha val="40000"/>
              </a:srgbClr>
            </a:glow>
            <a:softEdge rad="127000"/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A90F4C0-3418-1995-180F-0ADF04542954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7033E5B-3824-C2A1-F29C-89FF7FEAB5C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7" y="6255041"/>
            <a:ext cx="1228706" cy="506870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98276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7F92BA1-40EC-4E48-BFAF-756B6BA1EA6F}">
  <we:reference id="wa200007130" version="1.0.0.1" store="en-US" storeType="OMEX"/>
  <we:alternateReferences>
    <we:reference id="WA200007130" version="1.0.0.1" store="WA200007130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16779A4E7DA0438942B82DAE87C362" ma:contentTypeVersion="13" ma:contentTypeDescription="Create a new document." ma:contentTypeScope="" ma:versionID="5a356113615b013ad9b7256ca20fa3e5">
  <xsd:schema xmlns:xsd="http://www.w3.org/2001/XMLSchema" xmlns:xs="http://www.w3.org/2001/XMLSchema" xmlns:p="http://schemas.microsoft.com/office/2006/metadata/properties" xmlns:ns2="83127da5-b462-477b-a019-796937965b28" xmlns:ns3="185851b3-4c3a-46ac-847f-bd2ac92f4341" targetNamespace="http://schemas.microsoft.com/office/2006/metadata/properties" ma:root="true" ma:fieldsID="f569c3b85e8f226b369b1e106d7a656f" ns2:_="" ns3:_="">
    <xsd:import namespace="83127da5-b462-477b-a019-796937965b28"/>
    <xsd:import namespace="185851b3-4c3a-46ac-847f-bd2ac92f43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127da5-b462-477b-a019-796937965b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b72a723-8bd3-44d2-9d8e-0f0bdc6ea6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5851b3-4c3a-46ac-847f-bd2ac92f43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5078ceb-d971-40d6-a112-9d0dfc20f73a}" ma:internalName="TaxCatchAll" ma:showField="CatchAllData" ma:web="185851b3-4c3a-46ac-847f-bd2ac92f43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85851b3-4c3a-46ac-847f-bd2ac92f4341" xsi:nil="true"/>
    <lcf76f155ced4ddcb4097134ff3c332f xmlns="83127da5-b462-477b-a019-796937965b2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351CE6-7B00-46B6-ADEA-17044FC523D1}">
  <ds:schemaRefs>
    <ds:schemaRef ds:uri="185851b3-4c3a-46ac-847f-bd2ac92f4341"/>
    <ds:schemaRef ds:uri="83127da5-b462-477b-a019-796937965b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9FEB13C-4B9E-497A-A83C-8F95F10AF371}">
  <ds:schemaRefs>
    <ds:schemaRef ds:uri="185851b3-4c3a-46ac-847f-bd2ac92f4341"/>
    <ds:schemaRef ds:uri="83127da5-b462-477b-a019-796937965b2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5D49015-C82A-4DC3-BA53-A776F61EA6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128</Words>
  <Application>Microsoft Office PowerPoint</Application>
  <PresentationFormat>Widescreen</PresentationFormat>
  <Paragraphs>54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Bobby Thompson</dc:creator>
  <cp:lastModifiedBy>Jake K</cp:lastModifiedBy>
  <cp:revision>2</cp:revision>
  <cp:lastPrinted>2026-07-21T17:55:02Z</cp:lastPrinted>
  <dcterms:created xsi:type="dcterms:W3CDTF">2023-10-04T19:17:45Z</dcterms:created>
  <dcterms:modified xsi:type="dcterms:W3CDTF">2026-08-11T18:40:12Z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0x0101003916779A4E7DA0438942B82DAE87C362</vt:lpwstr>
  </property>
  <property fmtid="{D5CDD505-2E9C-101B-9397-08002B2CF9AE}" pid="3" name="MediaServiceImageTags">
    <vt:lpwstr/>
  </property>
</Properties>
</file>